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Raleway"/>
      <p:regular r:id="rId27"/>
      <p:bold r:id="rId28"/>
      <p:italic r:id="rId29"/>
      <p:boldItalic r:id="rId30"/>
    </p:embeddedFont>
    <p:embeddedFont>
      <p:font typeface="Lato"/>
      <p:regular r:id="rId31"/>
      <p:bold r:id="rId32"/>
      <p:italic r:id="rId33"/>
      <p:boldItalic r:id="rId34"/>
    </p:embeddedFont>
    <p:embeddedFont>
      <p:font typeface="Roboto Mon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15:clr>
            <a:srgbClr val="9AA0A6"/>
          </p15:clr>
        </p15:guide>
        <p15:guide id="4" pos="17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guide pos="17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bold.fntdata"/><Relationship Id="rId27" Type="http://schemas.openxmlformats.org/officeDocument/2006/relationships/font" Target="fonts/Ralew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regular.fntdata"/><Relationship Id="rId30" Type="http://schemas.openxmlformats.org/officeDocument/2006/relationships/font" Target="fonts/Raleway-boldItalic.fntdata"/><Relationship Id="rId11" Type="http://schemas.openxmlformats.org/officeDocument/2006/relationships/slide" Target="slides/slide6.xml"/><Relationship Id="rId33" Type="http://schemas.openxmlformats.org/officeDocument/2006/relationships/font" Target="fonts/Lato-italic.fntdata"/><Relationship Id="rId10" Type="http://schemas.openxmlformats.org/officeDocument/2006/relationships/slide" Target="slides/slide5.xml"/><Relationship Id="rId32" Type="http://schemas.openxmlformats.org/officeDocument/2006/relationships/font" Target="fonts/Lato-bold.fntdata"/><Relationship Id="rId13" Type="http://schemas.openxmlformats.org/officeDocument/2006/relationships/slide" Target="slides/slide8.xml"/><Relationship Id="rId35" Type="http://schemas.openxmlformats.org/officeDocument/2006/relationships/font" Target="fonts/RobotoMono-regular.fntdata"/><Relationship Id="rId12" Type="http://schemas.openxmlformats.org/officeDocument/2006/relationships/slide" Target="slides/slide7.xml"/><Relationship Id="rId34" Type="http://schemas.openxmlformats.org/officeDocument/2006/relationships/font" Target="fonts/Lato-boldItalic.fntdata"/><Relationship Id="rId15" Type="http://schemas.openxmlformats.org/officeDocument/2006/relationships/slide" Target="slides/slide10.xml"/><Relationship Id="rId37" Type="http://schemas.openxmlformats.org/officeDocument/2006/relationships/font" Target="fonts/RobotoMono-italic.fntdata"/><Relationship Id="rId14" Type="http://schemas.openxmlformats.org/officeDocument/2006/relationships/slide" Target="slides/slide9.xml"/><Relationship Id="rId36" Type="http://schemas.openxmlformats.org/officeDocument/2006/relationships/font" Target="fonts/RobotoMon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RobotoMon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Welcome to my talk, which is pre-recorded so please don't blame me if I come across as wooden and humorless. It's hard to work up any emotion when talking to a mechanical eye. Of course, I am German so I'm pretty wooden and humorless to begin with.</a:t>
            </a:r>
            <a:endParaRPr/>
          </a:p>
          <a:p>
            <a:pPr indent="0" lvl="0" marL="0" rtl="0" algn="l">
              <a:lnSpc>
                <a:spcPct val="115000"/>
              </a:lnSpc>
              <a:spcBef>
                <a:spcPts val="1200"/>
              </a:spcBef>
              <a:spcAft>
                <a:spcPts val="0"/>
              </a:spcAft>
              <a:buClr>
                <a:schemeClr val="dk1"/>
              </a:buClr>
              <a:buSzPts val="1100"/>
              <a:buFont typeface="Arial"/>
              <a:buNone/>
            </a:pPr>
            <a:r>
              <a:rPr lang="en"/>
              <a:t>What else do you need to know about me? Not much, I suppose, except that I've been an Emacs user on and off since my days as a graduate student of theoretical physics in the 1990s.</a:t>
            </a:r>
            <a:endParaRPr/>
          </a:p>
          <a:p>
            <a:pPr indent="0" lvl="0" marL="0" rtl="0" algn="l">
              <a:lnSpc>
                <a:spcPct val="115000"/>
              </a:lnSpc>
              <a:spcBef>
                <a:spcPts val="1200"/>
              </a:spcBef>
              <a:spcAft>
                <a:spcPts val="1200"/>
              </a:spcAft>
              <a:buNone/>
            </a:pPr>
            <a:r>
              <a:rPr lang="en"/>
              <a:t>I picked Emacs and Org-mode up for teaching during COVID when I had time on my hands and when the teaching and learning needs shifted because of the exclusive online teaching.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60351bd5b3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60351bd5b3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To rein in your expectations, you cannot do entirely without configuring the students' experience. An important part of this is the initial Emacs configuration shown here.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minimal configuration file: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Allows the students to run code in C/C++, R, SQL, SQLite, Python and bash.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Update Emacs packages from the stable melpa repo.</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Create code blocks easily with skeleton commands, e.g. </a:t>
            </a:r>
            <a:r>
              <a:rPr lang="en">
                <a:solidFill>
                  <a:srgbClr val="188038"/>
                </a:solidFill>
                <a:latin typeface="Roboto Mono"/>
                <a:ea typeface="Roboto Mono"/>
                <a:cs typeface="Roboto Mono"/>
                <a:sym typeface="Roboto Mono"/>
              </a:rPr>
              <a:t>&lt;s</a:t>
            </a:r>
            <a:r>
              <a:rPr lang="en">
                <a:solidFill>
                  <a:schemeClr val="dk1"/>
                </a:solidFill>
              </a:rPr>
              <a:t> that expands into </a:t>
            </a:r>
            <a:r>
              <a:rPr lang="en">
                <a:solidFill>
                  <a:srgbClr val="188038"/>
                </a:solidFill>
                <a:latin typeface="Roboto Mono"/>
                <a:ea typeface="Roboto Mono"/>
                <a:cs typeface="Roboto Mono"/>
                <a:sym typeface="Roboto Mono"/>
              </a:rPr>
              <a:t>#+begin_src ... #+end_src</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Autoload the Emacs Speaks Statistics package to run R in Emacs.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Disable toolbar and graphical menu bars to encourage exclusive use of the keyboard to control Emacs.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23a58ffaf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23a58ffaf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Org-mode, included in Emacs since 2006 as a major mode, is a structured, plain-text format with notebook live code execution.</a:t>
            </a:r>
            <a:endParaRPr/>
          </a:p>
          <a:p>
            <a:pPr indent="0" lvl="0" marL="0" rtl="0" algn="l">
              <a:lnSpc>
                <a:spcPct val="115000"/>
              </a:lnSpc>
              <a:spcBef>
                <a:spcPts val="1200"/>
              </a:spcBef>
              <a:spcAft>
                <a:spcPts val="0"/>
              </a:spcAft>
              <a:buClr>
                <a:schemeClr val="dk1"/>
              </a:buClr>
              <a:buSzPts val="1100"/>
              <a:buFont typeface="Arial"/>
              <a:buNone/>
            </a:pPr>
            <a:r>
              <a:rPr lang="en"/>
              <a:t>It is an ideal platform for literate programming, programming that intermingles code, documentation, and output within a single document. This methodology was conceived by Don Knuth in 1984 and is therefore even older than Emacs itself.</a:t>
            </a:r>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23a58ffaf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23a58ffaf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main purpose of literate programming is not only to make code or documentation or output more manageable but to allow humans to create a data story with ease from a single source.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 actually did all my programming in a literate way even in the early 1990s using Norman Ramsey's </a:t>
            </a:r>
            <a:r>
              <a:rPr i="1" lang="en">
                <a:solidFill>
                  <a:schemeClr val="dk1"/>
                </a:solidFill>
              </a:rPr>
              <a:t>noweb</a:t>
            </a:r>
            <a:r>
              <a:rPr lang="en">
                <a:solidFill>
                  <a:schemeClr val="dk1"/>
                </a:solidFill>
              </a:rPr>
              <a:t> preprocessor. And I still use it inside Org-mode today. </a:t>
            </a:r>
            <a:r>
              <a:rPr i="1" lang="en">
                <a:solidFill>
                  <a:schemeClr val="dk1"/>
                </a:solidFill>
              </a:rPr>
              <a:t>noweb</a:t>
            </a:r>
            <a:r>
              <a:rPr lang="en">
                <a:solidFill>
                  <a:schemeClr val="dk1"/>
                </a:solidFill>
              </a:rPr>
              <a:t> allows you to tangle code from within an Org-mode file as a self-standing file much like Org-mode's </a:t>
            </a:r>
            <a:r>
              <a:rPr lang="en">
                <a:solidFill>
                  <a:srgbClr val="188038"/>
                </a:solidFill>
                <a:latin typeface="Roboto Mono"/>
                <a:ea typeface="Roboto Mono"/>
                <a:cs typeface="Roboto Mono"/>
                <a:sym typeface="Roboto Mono"/>
              </a:rPr>
              <a:t>edit</a:t>
            </a:r>
            <a:r>
              <a:rPr lang="en">
                <a:solidFill>
                  <a:schemeClr val="dk1"/>
                </a:solidFill>
              </a:rPr>
              <a:t> functions, which export code blocks into buffers in whatever language the code block is written.</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23a58ffaf4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23a58ffaf4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In data science, interactive notebooks in one of the interpreted languages Julia, Python or R dominate - the basis technology is that of Jupyter notebooks, which use a spruced up shell, e.g. IPython for Python, with an option to add SQL cells.</a:t>
            </a:r>
            <a:endParaRPr/>
          </a:p>
          <a:p>
            <a:pPr indent="0" lvl="0" marL="0" rtl="0" algn="l">
              <a:lnSpc>
                <a:spcPct val="115000"/>
              </a:lnSpc>
              <a:spcBef>
                <a:spcPts val="1200"/>
              </a:spcBef>
              <a:spcAft>
                <a:spcPts val="0"/>
              </a:spcAft>
              <a:buClr>
                <a:schemeClr val="dk1"/>
              </a:buClr>
              <a:buSzPts val="1100"/>
              <a:buFont typeface="Arial"/>
              <a:buNone/>
            </a:pPr>
            <a:r>
              <a:rPr lang="en"/>
              <a:t>Org-mode inside Emacs has a number of advantages over these notebooks. Two stand out particularly:</a:t>
            </a:r>
            <a:endParaRPr/>
          </a:p>
          <a:p>
            <a:pPr indent="-298450" lvl="0" marL="457200" rtl="0" algn="l">
              <a:lnSpc>
                <a:spcPct val="115000"/>
              </a:lnSpc>
              <a:spcBef>
                <a:spcPts val="1200"/>
              </a:spcBef>
              <a:spcAft>
                <a:spcPts val="0"/>
              </a:spcAft>
              <a:buClr>
                <a:schemeClr val="dk1"/>
              </a:buClr>
              <a:buSzPts val="1100"/>
              <a:buChar char="●"/>
            </a:pPr>
            <a:r>
              <a:rPr lang="en"/>
              <a:t>Different languages can be mixed as shown in the image while in Jupyter notebooks, a notebook is limited to running a kernel in one language only.</a:t>
            </a:r>
            <a:endParaRPr/>
          </a:p>
          <a:p>
            <a:pPr indent="-298450" lvl="0" marL="457200" rtl="0" algn="l">
              <a:lnSpc>
                <a:spcPct val="115000"/>
              </a:lnSpc>
              <a:spcBef>
                <a:spcPts val="0"/>
              </a:spcBef>
              <a:spcAft>
                <a:spcPts val="0"/>
              </a:spcAft>
              <a:buClr>
                <a:schemeClr val="dk1"/>
              </a:buClr>
              <a:buSzPts val="1100"/>
              <a:buChar char="●"/>
            </a:pPr>
            <a:r>
              <a:rPr lang="en"/>
              <a:t>The content of the notebook, its document, code or output part, can be exported in a variety of formats, make it much easier to share with others, and to use one's work in different reporting formats.</a:t>
            </a:r>
            <a:endParaRPr/>
          </a:p>
          <a:p>
            <a:pPr indent="0" lvl="0" marL="0" rtl="0" algn="l">
              <a:spcBef>
                <a:spcPts val="12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3c4d55c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23c4d55c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Here are the overall results of the case study:</a:t>
            </a:r>
            <a:endParaRPr/>
          </a:p>
          <a:p>
            <a:pPr indent="-298450" lvl="0" marL="457200" rtl="0" algn="l">
              <a:lnSpc>
                <a:spcPct val="115000"/>
              </a:lnSpc>
              <a:spcBef>
                <a:spcPts val="1200"/>
              </a:spcBef>
              <a:spcAft>
                <a:spcPts val="0"/>
              </a:spcAft>
              <a:buClr>
                <a:schemeClr val="dk1"/>
              </a:buClr>
              <a:buSzPts val="1100"/>
              <a:buChar char="●"/>
            </a:pPr>
            <a:r>
              <a:rPr lang="en"/>
              <a:t>Courses ranged from introductory to advanced.</a:t>
            </a:r>
            <a:endParaRPr/>
          </a:p>
          <a:p>
            <a:pPr indent="-298450" lvl="0" marL="457200" rtl="0" algn="l">
              <a:lnSpc>
                <a:spcPct val="115000"/>
              </a:lnSpc>
              <a:spcBef>
                <a:spcPts val="0"/>
              </a:spcBef>
              <a:spcAft>
                <a:spcPts val="0"/>
              </a:spcAft>
              <a:buClr>
                <a:schemeClr val="dk1"/>
              </a:buClr>
              <a:buSzPts val="1100"/>
              <a:buChar char="●"/>
            </a:pPr>
            <a:r>
              <a:rPr lang="en"/>
              <a:t>The topics covered different programming applications.</a:t>
            </a:r>
            <a:endParaRPr/>
          </a:p>
          <a:p>
            <a:pPr indent="-298450" lvl="0" marL="457200" rtl="0" algn="l">
              <a:lnSpc>
                <a:spcPct val="115000"/>
              </a:lnSpc>
              <a:spcBef>
                <a:spcPts val="0"/>
              </a:spcBef>
              <a:spcAft>
                <a:spcPts val="0"/>
              </a:spcAft>
              <a:buClr>
                <a:schemeClr val="dk1"/>
              </a:buClr>
              <a:buSzPts val="1100"/>
              <a:buChar char="●"/>
            </a:pPr>
            <a:r>
              <a:rPr lang="en"/>
              <a:t>The courses were taught over a period of 3 terms.</a:t>
            </a:r>
            <a:endParaRPr/>
          </a:p>
          <a:p>
            <a:pPr indent="-298450" lvl="0" marL="457200" rtl="0" algn="l">
              <a:lnSpc>
                <a:spcPct val="115000"/>
              </a:lnSpc>
              <a:spcBef>
                <a:spcPts val="0"/>
              </a:spcBef>
              <a:spcAft>
                <a:spcPts val="0"/>
              </a:spcAft>
              <a:buClr>
                <a:schemeClr val="dk1"/>
              </a:buClr>
              <a:buSzPts val="1100"/>
              <a:buChar char="●"/>
            </a:pPr>
            <a:r>
              <a:rPr lang="en"/>
              <a:t>There were between 6 and 28 participants per course.</a:t>
            </a:r>
            <a:endParaRPr/>
          </a:p>
          <a:p>
            <a:pPr indent="-298450" lvl="0" marL="457200" rtl="0" algn="l">
              <a:lnSpc>
                <a:spcPct val="115000"/>
              </a:lnSpc>
              <a:spcBef>
                <a:spcPts val="0"/>
              </a:spcBef>
              <a:spcAft>
                <a:spcPts val="0"/>
              </a:spcAft>
              <a:buClr>
                <a:schemeClr val="dk1"/>
              </a:buClr>
              <a:buSzPts val="1100"/>
              <a:buChar char="●"/>
            </a:pPr>
            <a:r>
              <a:rPr lang="en"/>
              <a:t>Tools besides Emacs: GitHub as the main repository, DataCamp for structured online lessons and exercises, Canvas as a learning management system, and Zoom to record sessions.</a:t>
            </a:r>
            <a:endParaRPr/>
          </a:p>
          <a:p>
            <a:pPr indent="0" lvl="0" marL="0" rtl="0" algn="l">
              <a:lnSpc>
                <a:spcPct val="115000"/>
              </a:lnSpc>
              <a:spcBef>
                <a:spcPts val="1200"/>
              </a:spcBef>
              <a:spcAft>
                <a:spcPts val="0"/>
              </a:spcAft>
              <a:buClr>
                <a:schemeClr val="dk1"/>
              </a:buClr>
              <a:buSzPts val="1100"/>
              <a:buFont typeface="Arial"/>
              <a:buNone/>
            </a:pPr>
            <a:r>
              <a:rPr lang="en"/>
              <a:t>The material for all these courses is openly available on GitHub.</a:t>
            </a:r>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23c4d55cb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23c4d55cb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I'm now going to briefly comment on the most important aspects of using Emacs + Org-mode in and outside of class.</a:t>
            </a:r>
            <a:endParaRPr/>
          </a:p>
          <a:p>
            <a:pPr indent="0" lvl="0" marL="0" rtl="0" algn="l">
              <a:lnSpc>
                <a:spcPct val="115000"/>
              </a:lnSpc>
              <a:spcBef>
                <a:spcPts val="1200"/>
              </a:spcBef>
              <a:spcAft>
                <a:spcPts val="0"/>
              </a:spcAft>
              <a:buClr>
                <a:schemeClr val="dk1"/>
              </a:buClr>
              <a:buSzPts val="1100"/>
              <a:buFont typeface="Arial"/>
              <a:buNone/>
            </a:pPr>
            <a:r>
              <a:rPr lang="en"/>
              <a:t>Essentially, these two were used all the time for almost everything that students were doing in and outside of class.</a:t>
            </a:r>
            <a:endParaRPr/>
          </a:p>
          <a:p>
            <a:pPr indent="0" lvl="0" marL="0" rtl="0" algn="l">
              <a:lnSpc>
                <a:spcPct val="115000"/>
              </a:lnSpc>
              <a:spcBef>
                <a:spcPts val="1200"/>
              </a:spcBef>
              <a:spcAft>
                <a:spcPts val="0"/>
              </a:spcAft>
              <a:buClr>
                <a:schemeClr val="dk1"/>
              </a:buClr>
              <a:buSzPts val="1100"/>
              <a:buFont typeface="Arial"/>
              <a:buNone/>
            </a:pPr>
            <a:r>
              <a:rPr lang="en"/>
              <a:t>The only exception were multiple choice tests and online assignments on the DataCamp learning platform in the data science courses.</a:t>
            </a:r>
            <a:endParaRPr/>
          </a:p>
          <a:p>
            <a:pPr indent="0" lvl="0" marL="0" rtl="0" algn="l">
              <a:spcBef>
                <a:spcPts val="120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0351bd5b3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60351bd5b3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To facilitate onboarding, I developed a simplified Emacs tutorial focused on the basics of literate programming with Org-mode:</a:t>
            </a:r>
            <a:endParaRPr/>
          </a:p>
          <a:p>
            <a:pPr indent="-298450" lvl="0" marL="457200" rtl="0" algn="l">
              <a:lnSpc>
                <a:spcPct val="115000"/>
              </a:lnSpc>
              <a:spcBef>
                <a:spcPts val="1200"/>
              </a:spcBef>
              <a:spcAft>
                <a:spcPts val="0"/>
              </a:spcAft>
              <a:buClr>
                <a:schemeClr val="dk1"/>
              </a:buClr>
              <a:buSzPts val="1100"/>
              <a:buChar char="●"/>
            </a:pPr>
            <a:r>
              <a:rPr lang="en"/>
              <a:t>Navigation and major modes</a:t>
            </a:r>
            <a:endParaRPr/>
          </a:p>
          <a:p>
            <a:pPr indent="-298450" lvl="0" marL="457200" rtl="0" algn="l">
              <a:lnSpc>
                <a:spcPct val="115000"/>
              </a:lnSpc>
              <a:spcBef>
                <a:spcPts val="0"/>
              </a:spcBef>
              <a:spcAft>
                <a:spcPts val="0"/>
              </a:spcAft>
              <a:buClr>
                <a:schemeClr val="dk1"/>
              </a:buClr>
              <a:buSzPts val="1100"/>
              <a:buChar char="●"/>
            </a:pPr>
            <a:r>
              <a:rPr lang="en"/>
              <a:t>Managing files and buffers</a:t>
            </a:r>
            <a:endParaRPr/>
          </a:p>
          <a:p>
            <a:pPr indent="-298450" lvl="0" marL="457200" rtl="0" algn="l">
              <a:lnSpc>
                <a:spcPct val="115000"/>
              </a:lnSpc>
              <a:spcBef>
                <a:spcPts val="0"/>
              </a:spcBef>
              <a:spcAft>
                <a:spcPts val="0"/>
              </a:spcAft>
              <a:buClr>
                <a:schemeClr val="dk1"/>
              </a:buClr>
              <a:buSzPts val="1100"/>
              <a:buChar char="●"/>
            </a:pPr>
            <a:r>
              <a:rPr lang="en"/>
              <a:t>Customizing the interface</a:t>
            </a:r>
            <a:endParaRPr/>
          </a:p>
          <a:p>
            <a:pPr indent="-298450" lvl="0" marL="457200" rtl="0" algn="l">
              <a:lnSpc>
                <a:spcPct val="115000"/>
              </a:lnSpc>
              <a:spcBef>
                <a:spcPts val="0"/>
              </a:spcBef>
              <a:spcAft>
                <a:spcPts val="0"/>
              </a:spcAft>
              <a:buClr>
                <a:schemeClr val="dk1"/>
              </a:buClr>
              <a:buSzPts val="1100"/>
              <a:buChar char="●"/>
            </a:pPr>
            <a:r>
              <a:rPr lang="en"/>
              <a:t>Keyboard shortcuts</a:t>
            </a:r>
            <a:endParaRPr/>
          </a:p>
          <a:p>
            <a:pPr indent="0" lvl="0" marL="0" rtl="0" algn="l">
              <a:lnSpc>
                <a:spcPct val="115000"/>
              </a:lnSpc>
              <a:spcBef>
                <a:spcPts val="1200"/>
              </a:spcBef>
              <a:spcAft>
                <a:spcPts val="0"/>
              </a:spcAft>
              <a:buClr>
                <a:schemeClr val="dk1"/>
              </a:buClr>
              <a:buSzPts val="1100"/>
              <a:buFont typeface="Arial"/>
              <a:buNone/>
            </a:pPr>
            <a:r>
              <a:rPr lang="en"/>
              <a:t>By the end of the 2nd week, most students were able to use Emacs and Org-mode competently for their assignments in and outside of class.</a:t>
            </a:r>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60351bd5b3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60351bd5b3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All classes were taught physically in a computer lab. Emacs with Org-mode and necessary languages were pre-installed on the computers, which ran Windows (like most of the students' personal computers).</a:t>
            </a:r>
            <a:endParaRPr/>
          </a:p>
          <a:p>
            <a:pPr indent="0" lvl="0" marL="0" rtl="0" algn="l">
              <a:lnSpc>
                <a:spcPct val="115000"/>
              </a:lnSpc>
              <a:spcBef>
                <a:spcPts val="1200"/>
              </a:spcBef>
              <a:spcAft>
                <a:spcPts val="0"/>
              </a:spcAft>
              <a:buClr>
                <a:schemeClr val="dk1"/>
              </a:buClr>
              <a:buSzPts val="1100"/>
              <a:buFont typeface="Arial"/>
              <a:buNone/>
            </a:pPr>
            <a:r>
              <a:rPr lang="en"/>
              <a:t>A typical class involved a lecture delivered by me in Emacs as a code along: the students would get an Org-mode file with all code removed.</a:t>
            </a:r>
            <a:endParaRPr/>
          </a:p>
          <a:p>
            <a:pPr indent="0" lvl="0" marL="0" rtl="0" algn="l">
              <a:lnSpc>
                <a:spcPct val="115000"/>
              </a:lnSpc>
              <a:spcBef>
                <a:spcPts val="1200"/>
              </a:spcBef>
              <a:spcAft>
                <a:spcPts val="0"/>
              </a:spcAft>
              <a:buClr>
                <a:schemeClr val="dk1"/>
              </a:buClr>
              <a:buSzPts val="1100"/>
              <a:buFont typeface="Arial"/>
              <a:buNone/>
            </a:pPr>
            <a:r>
              <a:rPr lang="en"/>
              <a:t>Students submitted home assignments as Org-mode files complete with documentation, code, and sample output.</a:t>
            </a:r>
            <a:endParaRPr/>
          </a:p>
          <a:p>
            <a:pPr indent="0" lvl="0" marL="0" rtl="0" algn="l">
              <a:lnSpc>
                <a:spcPct val="115000"/>
              </a:lnSpc>
              <a:spcBef>
                <a:spcPts val="1200"/>
              </a:spcBef>
              <a:spcAft>
                <a:spcPts val="0"/>
              </a:spcAft>
              <a:buClr>
                <a:schemeClr val="dk1"/>
              </a:buClr>
              <a:buSzPts val="1100"/>
              <a:buFont typeface="Arial"/>
              <a:buNone/>
            </a:pPr>
            <a:r>
              <a:rPr lang="en"/>
              <a:t>Working this way made classes highly interactive: students were busy coding, and learning to control their environment better all the time.</a:t>
            </a:r>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60351bd5b3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60351bd5b3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In my classes, the students have to complete an independent, agile research project using an adaptation of Scrum. You can find examples of these high octane projects in my paper.</a:t>
            </a:r>
            <a:endParaRPr/>
          </a:p>
          <a:p>
            <a:pPr indent="0" lvl="0" marL="0" rtl="0" algn="l">
              <a:lnSpc>
                <a:spcPct val="115000"/>
              </a:lnSpc>
              <a:spcBef>
                <a:spcPts val="1200"/>
              </a:spcBef>
              <a:spcAft>
                <a:spcPts val="0"/>
              </a:spcAft>
              <a:buClr>
                <a:schemeClr val="dk1"/>
              </a:buClr>
              <a:buSzPts val="1100"/>
              <a:buFont typeface="Arial"/>
              <a:buNone/>
            </a:pPr>
            <a:r>
              <a:rPr lang="en"/>
              <a:t>Using literate programming for the projects provided some unique benefits: by having to continuously interweave documentation, references, and output alongside functional code, students learnt to communicate their work throughout the term, in varying stages of completion, from research question to prototype to finished product.</a:t>
            </a:r>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23a58ffaf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23a58ffaf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two graphs show how the test results of the students in two different courses changed from before to after introducing literate programming with Emacs and Org-mode.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was this performance improvement, apart from the students voicing their support that made me extend the Emacs experiment after the first term.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60351bd5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60351bd5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My interest in this topic began with an EmacsConf talk given by Daniel German from the University of Victoria in Canada in 2021.</a:t>
            </a:r>
            <a:endParaRPr/>
          </a:p>
          <a:p>
            <a:pPr indent="0" lvl="0" marL="0" rtl="0" algn="l">
              <a:lnSpc>
                <a:spcPct val="115000"/>
              </a:lnSpc>
              <a:spcBef>
                <a:spcPts val="1200"/>
              </a:spcBef>
              <a:spcAft>
                <a:spcPts val="0"/>
              </a:spcAft>
              <a:buClr>
                <a:schemeClr val="dk1"/>
              </a:buClr>
              <a:buSzPts val="1100"/>
              <a:buFont typeface="Arial"/>
              <a:buNone/>
            </a:pPr>
            <a:r>
              <a:rPr lang="en"/>
              <a:t>He demonstrated in detail how he uses Emacs and Org-mode to prepare and deliver lectures on different programming languages.</a:t>
            </a:r>
            <a:endParaRPr/>
          </a:p>
          <a:p>
            <a:pPr indent="0" lvl="0" marL="0" rtl="0" algn="l">
              <a:lnSpc>
                <a:spcPct val="115000"/>
              </a:lnSpc>
              <a:spcBef>
                <a:spcPts val="1200"/>
              </a:spcBef>
              <a:spcAft>
                <a:spcPts val="0"/>
              </a:spcAft>
              <a:buClr>
                <a:schemeClr val="dk1"/>
              </a:buClr>
              <a:buSzPts val="1100"/>
              <a:buFont typeface="Arial"/>
              <a:buNone/>
            </a:pPr>
            <a:r>
              <a:rPr lang="en"/>
              <a:t>This gave me the idea to try the same thing with my students, with an important alteration: I wanted to force them to use Emacs and Org-mode just as most computer science instructors force their students to use whatever they're using when they develop their material.</a:t>
            </a:r>
            <a:endParaRPr/>
          </a:p>
          <a:p>
            <a:pPr indent="0" lvl="0" marL="0" rtl="0" algn="l">
              <a:spcBef>
                <a:spcPts val="12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60351bd5b3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60351bd5b3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The courses were formally and informally evaluated by the students. See my paper for explicit student comments. Here I'm giving you only the summary:</a:t>
            </a:r>
            <a:endParaRPr/>
          </a:p>
          <a:p>
            <a:pPr indent="-298450" lvl="0" marL="457200" rtl="0" algn="l">
              <a:lnSpc>
                <a:spcPct val="115000"/>
              </a:lnSpc>
              <a:spcBef>
                <a:spcPts val="1200"/>
              </a:spcBef>
              <a:spcAft>
                <a:spcPts val="0"/>
              </a:spcAft>
              <a:buClr>
                <a:schemeClr val="dk1"/>
              </a:buClr>
              <a:buSzPts val="1100"/>
              <a:buChar char="●"/>
            </a:pPr>
            <a:r>
              <a:rPr lang="en"/>
              <a:t>Emacs proved to be hard to learn for some but all succeeded in all courses, independent of the level of previous knowledge and skill.</a:t>
            </a:r>
            <a:endParaRPr/>
          </a:p>
          <a:p>
            <a:pPr indent="-298450" lvl="0" marL="457200" rtl="0" algn="l">
              <a:lnSpc>
                <a:spcPct val="115000"/>
              </a:lnSpc>
              <a:spcBef>
                <a:spcPts val="0"/>
              </a:spcBef>
              <a:spcAft>
                <a:spcPts val="0"/>
              </a:spcAft>
              <a:buClr>
                <a:schemeClr val="dk1"/>
              </a:buClr>
              <a:buSzPts val="1100"/>
              <a:buChar char="●"/>
            </a:pPr>
            <a:r>
              <a:rPr lang="en"/>
              <a:t>Documentation practices remained uneven but they were overall much higher than in classes without use of Emacs and Org-mode.</a:t>
            </a:r>
            <a:endParaRPr/>
          </a:p>
          <a:p>
            <a:pPr indent="-298450" lvl="0" marL="457200" rtl="0" algn="l">
              <a:lnSpc>
                <a:spcPct val="115000"/>
              </a:lnSpc>
              <a:spcBef>
                <a:spcPts val="0"/>
              </a:spcBef>
              <a:spcAft>
                <a:spcPts val="0"/>
              </a:spcAft>
              <a:buClr>
                <a:schemeClr val="dk1"/>
              </a:buClr>
              <a:buSzPts val="1100"/>
              <a:buChar char="●"/>
            </a:pPr>
            <a:r>
              <a:rPr lang="en"/>
              <a:t>The interactivity enabled through Emacs was praised by students.</a:t>
            </a:r>
            <a:endParaRPr/>
          </a:p>
          <a:p>
            <a:pPr indent="-298450" lvl="0" marL="457200" rtl="0" algn="l">
              <a:lnSpc>
                <a:spcPct val="115000"/>
              </a:lnSpc>
              <a:spcBef>
                <a:spcPts val="0"/>
              </a:spcBef>
              <a:spcAft>
                <a:spcPts val="0"/>
              </a:spcAft>
              <a:buClr>
                <a:schemeClr val="dk1"/>
              </a:buClr>
              <a:buSzPts val="1100"/>
              <a:buChar char="●"/>
            </a:pPr>
            <a:r>
              <a:rPr lang="en"/>
              <a:t>Computing, file and data handling competences increased massively.</a:t>
            </a:r>
            <a:endParaRPr/>
          </a:p>
          <a:p>
            <a:pPr indent="0" lvl="0" marL="0" rtl="0" algn="l">
              <a:lnSpc>
                <a:spcPct val="115000"/>
              </a:lnSpc>
              <a:spcBef>
                <a:spcPts val="1200"/>
              </a:spcBef>
              <a:spcAft>
                <a:spcPts val="1200"/>
              </a:spcAft>
              <a:buNone/>
            </a:pPr>
            <a:r>
              <a:rPr lang="en"/>
              <a:t>In the published paper, I expressed more doubt than I feel now about this experiment.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60351bd5b3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60351bd5b3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In the current term I have abandoned Emacs for online Jupyter notebook installations that have generative AI support from ChatGPT integrated, because I wanted to try it, but I regret that decision now - the AI advantage does not make up for the loss of immersion that Emacs and Org-mode deliver.</a:t>
            </a:r>
            <a:endParaRPr/>
          </a:p>
          <a:p>
            <a:pPr indent="0" lvl="0" marL="0" rtl="0" algn="l">
              <a:lnSpc>
                <a:spcPct val="115000"/>
              </a:lnSpc>
              <a:spcBef>
                <a:spcPts val="1200"/>
              </a:spcBef>
              <a:spcAft>
                <a:spcPts val="0"/>
              </a:spcAft>
              <a:buClr>
                <a:schemeClr val="dk1"/>
              </a:buClr>
              <a:buSzPts val="1100"/>
              <a:buFont typeface="Arial"/>
              <a:buNone/>
            </a:pPr>
            <a:r>
              <a:rPr lang="en"/>
              <a:t>And when learning computer and data science, immersion is everything. The best students will aim at immersion anyway, but for the majority of students, immersion must happen in class.</a:t>
            </a:r>
            <a:endParaRPr/>
          </a:p>
          <a:p>
            <a:pPr indent="0" lvl="0" marL="0" rtl="0" algn="l">
              <a:lnSpc>
                <a:spcPct val="115000"/>
              </a:lnSpc>
              <a:spcBef>
                <a:spcPts val="1200"/>
              </a:spcBef>
              <a:spcAft>
                <a:spcPts val="1200"/>
              </a:spcAft>
              <a:buNone/>
            </a:pPr>
            <a:r>
              <a:rPr lang="en"/>
              <a:t>In the paper, I also speculated on the impact of low code, no code and AI coding assistants. My general view is that the arrival of these tools makes literate programming as an immersive technique focused on teaching a broad range of skills even more important.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60351bd5b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60351bd5b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 carried my plan out and mandated Emacs and Org-mode as the only programming platform and IDE for three consecutive terms in all my courses, 9 courses in total. I'll give more details later.</a:t>
            </a:r>
            <a:endParaRPr/>
          </a:p>
          <a:p>
            <a:pPr indent="0" lvl="0" marL="0" rtl="0" algn="l">
              <a:lnSpc>
                <a:spcPct val="115000"/>
              </a:lnSpc>
              <a:spcBef>
                <a:spcPts val="1200"/>
              </a:spcBef>
              <a:spcAft>
                <a:spcPts val="0"/>
              </a:spcAft>
              <a:buClr>
                <a:schemeClr val="dk1"/>
              </a:buClr>
              <a:buSzPts val="1100"/>
              <a:buFont typeface="Arial"/>
              <a:buNone/>
            </a:pPr>
            <a:r>
              <a:rPr lang="en"/>
              <a:t>I published my results as a case study in September of this year, and it contains the missing bits that I cannot talk about today, especially regarding the methodology, assessment etc. Please use the Q&amp;A to inquire about such details.</a:t>
            </a:r>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60351bd5b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60351bd5b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 probably don't have to explain what computer science is but not everyone may know what data science does. I teach courses in both disciplines and the boundaries between them are blurred, so much of what I'm saying about data science will also be relevant for computer science.</a:t>
            </a:r>
            <a:endParaRPr/>
          </a:p>
          <a:p>
            <a:pPr indent="0" lvl="0" marL="0" rtl="0" algn="l">
              <a:lnSpc>
                <a:spcPct val="115000"/>
              </a:lnSpc>
              <a:spcBef>
                <a:spcPts val="1200"/>
              </a:spcBef>
              <a:spcAft>
                <a:spcPts val="0"/>
              </a:spcAft>
              <a:buClr>
                <a:schemeClr val="dk1"/>
              </a:buClr>
              <a:buSzPts val="1100"/>
              <a:buFont typeface="Arial"/>
              <a:buNone/>
            </a:pPr>
            <a:r>
              <a:rPr lang="en"/>
              <a:t>Conceptually, data science is an interdisciplinary affair that intersects with computer science and with whatever it is that the data scientist or his or her clients know well - their domain.</a:t>
            </a:r>
            <a:endParaRPr/>
          </a:p>
          <a:p>
            <a:pPr indent="0" lvl="0" marL="0" rtl="0" algn="l">
              <a:lnSpc>
                <a:spcPct val="115000"/>
              </a:lnSpc>
              <a:spcBef>
                <a:spcPts val="1200"/>
              </a:spcBef>
              <a:spcAft>
                <a:spcPts val="0"/>
              </a:spcAft>
              <a:buClr>
                <a:schemeClr val="dk1"/>
              </a:buClr>
              <a:buSzPts val="1100"/>
              <a:buFont typeface="Arial"/>
              <a:buNone/>
            </a:pPr>
            <a:r>
              <a:rPr lang="en"/>
              <a:t>Because of this interdisciplinary character, and because their focus is on the data rather than only on algorithms or mathematics, successful data scientists need to be more broadly educated than specialists in computer science or statistics.</a:t>
            </a:r>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60351bd5b3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60351bd5b3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In particular, there is a need to master the entire so-called data science pipeline from data cleaning over coding to statistical modeling and data storytelling through visualization.</a:t>
            </a:r>
            <a:endParaRPr/>
          </a:p>
          <a:p>
            <a:pPr indent="0" lvl="0" marL="0" rtl="0" algn="l">
              <a:lnSpc>
                <a:spcPct val="115000"/>
              </a:lnSpc>
              <a:spcBef>
                <a:spcPts val="1200"/>
              </a:spcBef>
              <a:spcAft>
                <a:spcPts val="0"/>
              </a:spcAft>
              <a:buClr>
                <a:schemeClr val="dk1"/>
              </a:buClr>
              <a:buSzPts val="1100"/>
              <a:buFont typeface="Arial"/>
              <a:buNone/>
            </a:pPr>
            <a:r>
              <a:rPr lang="en"/>
              <a:t>This is why until recently, data science was a graduate-level education only for software engineers, computer scientists, statisticians, psychologists, biologists, business people, or whoever took a special fancy to data in their chosen field.</a:t>
            </a:r>
            <a:endParaRPr/>
          </a:p>
          <a:p>
            <a:pPr indent="0" lvl="0" marL="0" rtl="0" algn="l">
              <a:lnSpc>
                <a:spcPct val="115000"/>
              </a:lnSpc>
              <a:spcBef>
                <a:spcPts val="1200"/>
              </a:spcBef>
              <a:spcAft>
                <a:spcPts val="0"/>
              </a:spcAft>
              <a:buClr>
                <a:schemeClr val="dk1"/>
              </a:buClr>
              <a:buSzPts val="1100"/>
              <a:buFont typeface="Arial"/>
              <a:buNone/>
            </a:pPr>
            <a:r>
              <a:rPr lang="en"/>
              <a:t>Especially with the growing interest in machine learning, this has changed and now we train, or try to train, data scientists in undergraduate programs as well.</a:t>
            </a:r>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60351bd5b3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60351bd5b3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I think this is true for all areas of computing - from software engineering to data science: they are mostly taught and learnt like a craft rather than a science - not through research but through drill.</a:t>
            </a:r>
            <a:endParaRPr/>
          </a:p>
          <a:p>
            <a:pPr indent="0" lvl="0" marL="0" rtl="0" algn="l">
              <a:lnSpc>
                <a:spcPct val="115000"/>
              </a:lnSpc>
              <a:spcBef>
                <a:spcPts val="1200"/>
              </a:spcBef>
              <a:spcAft>
                <a:spcPts val="0"/>
              </a:spcAft>
              <a:buClr>
                <a:schemeClr val="dk1"/>
              </a:buClr>
              <a:buSzPts val="1100"/>
              <a:buFont typeface="Arial"/>
              <a:buNone/>
            </a:pPr>
            <a:r>
              <a:rPr lang="en"/>
              <a:t>The elements of this drill can be illustrated by learning how to fix cars. They include: taking a problem apart with the tools you already know, learn a lot more tools in the process of doing that, then solve many, many problems of increasing difficulty while being or getting "literate", as it were, about the mechanics of computing, including the hardware, the infrastructure, and develop a way of thinking that allows the learner to identify patterns to solve new problems better and faster.</a:t>
            </a:r>
            <a:endParaRPr/>
          </a:p>
          <a:p>
            <a:pPr indent="0" lvl="0" marL="0" rtl="0" algn="l">
              <a:lnSpc>
                <a:spcPct val="115000"/>
              </a:lnSpc>
              <a:spcBef>
                <a:spcPts val="1200"/>
              </a:spcBef>
              <a:spcAft>
                <a:spcPts val="0"/>
              </a:spcAft>
              <a:buClr>
                <a:schemeClr val="dk1"/>
              </a:buClr>
              <a:buSzPts val="1100"/>
              <a:buFont typeface="Arial"/>
              <a:buNone/>
            </a:pPr>
            <a:r>
              <a:rPr lang="en"/>
              <a:t>Unlike learning how to fix cars, all of the objects of our interest, both hardware and software, are evolving rapidly: in this field, radical innovation is the rule, not the exception.</a:t>
            </a:r>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0351bd5b3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60351bd5b3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The problem that I identified is that students, especially undergraduate students in computer and data science, often no longer understand their infrastructure. Here are a few examples of the problems that students have:</a:t>
            </a:r>
            <a:endParaRPr/>
          </a:p>
          <a:p>
            <a:pPr indent="-298450" lvl="0" marL="457200" rtl="0" algn="l">
              <a:lnSpc>
                <a:spcPct val="115000"/>
              </a:lnSpc>
              <a:spcBef>
                <a:spcPts val="1200"/>
              </a:spcBef>
              <a:spcAft>
                <a:spcPts val="0"/>
              </a:spcAft>
              <a:buClr>
                <a:schemeClr val="dk1"/>
              </a:buClr>
              <a:buSzPts val="1100"/>
              <a:buChar char="●"/>
            </a:pPr>
            <a:r>
              <a:rPr lang="en"/>
              <a:t>They do not understand computing architecture (except in theory)</a:t>
            </a:r>
            <a:endParaRPr/>
          </a:p>
          <a:p>
            <a:pPr indent="-298450" lvl="0" marL="457200" rtl="0" algn="l">
              <a:lnSpc>
                <a:spcPct val="115000"/>
              </a:lnSpc>
              <a:spcBef>
                <a:spcPts val="0"/>
              </a:spcBef>
              <a:spcAft>
                <a:spcPts val="0"/>
              </a:spcAft>
              <a:buClr>
                <a:schemeClr val="dk1"/>
              </a:buClr>
              <a:buSzPts val="1100"/>
              <a:buChar char="●"/>
            </a:pPr>
            <a:r>
              <a:rPr lang="en"/>
              <a:t>They cannot navigate their way around their own computers</a:t>
            </a:r>
            <a:endParaRPr/>
          </a:p>
          <a:p>
            <a:pPr indent="-298450" lvl="0" marL="457200" rtl="0" algn="l">
              <a:lnSpc>
                <a:spcPct val="115000"/>
              </a:lnSpc>
              <a:spcBef>
                <a:spcPts val="0"/>
              </a:spcBef>
              <a:spcAft>
                <a:spcPts val="0"/>
              </a:spcAft>
              <a:buClr>
                <a:schemeClr val="dk1"/>
              </a:buClr>
              <a:buSzPts val="1100"/>
              <a:buChar char="●"/>
            </a:pPr>
            <a:r>
              <a:rPr lang="en"/>
              <a:t>They don't understand the value or the issues of networks</a:t>
            </a:r>
            <a:endParaRPr/>
          </a:p>
          <a:p>
            <a:pPr indent="-298450" lvl="0" marL="457200" rtl="0" algn="l">
              <a:lnSpc>
                <a:spcPct val="115000"/>
              </a:lnSpc>
              <a:spcBef>
                <a:spcPts val="0"/>
              </a:spcBef>
              <a:spcAft>
                <a:spcPts val="0"/>
              </a:spcAft>
              <a:buClr>
                <a:schemeClr val="dk1"/>
              </a:buClr>
              <a:buSzPts val="1100"/>
              <a:buChar char="●"/>
            </a:pPr>
            <a:r>
              <a:rPr lang="en"/>
              <a:t>They are more interested in convenience than customization</a:t>
            </a:r>
            <a:endParaRPr/>
          </a:p>
          <a:p>
            <a:pPr indent="0" lvl="0" marL="0" rtl="0" algn="l">
              <a:lnSpc>
                <a:spcPct val="115000"/>
              </a:lnSpc>
              <a:spcBef>
                <a:spcPts val="1200"/>
              </a:spcBef>
              <a:spcAft>
                <a:spcPts val="0"/>
              </a:spcAft>
              <a:buClr>
                <a:schemeClr val="dk1"/>
              </a:buClr>
              <a:buSzPts val="1100"/>
              <a:buFont typeface="Arial"/>
              <a:buNone/>
            </a:pPr>
            <a:r>
              <a:rPr lang="en"/>
              <a:t>And as a result, the machines, which they are meant to control, have all the power, though passively of course (for now anyway).</a:t>
            </a:r>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60351bd5b3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60351bd5b3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Enter Emacs, the self-extensible operating system disguised as a text editor.</a:t>
            </a:r>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23a58ffaf4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23a58ffaf4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You're at EmacsConf so I don't have to tell you what Emacs can do. Here is a rundown of some of its most important properties on the right, and an Org-mode file excerpt on the left.</a:t>
            </a:r>
            <a:endParaRPr/>
          </a:p>
          <a:p>
            <a:pPr indent="0" lvl="0" marL="0" rtl="0" algn="l">
              <a:lnSpc>
                <a:spcPct val="115000"/>
              </a:lnSpc>
              <a:spcBef>
                <a:spcPts val="1200"/>
              </a:spcBef>
              <a:spcAft>
                <a:spcPts val="0"/>
              </a:spcAft>
              <a:buClr>
                <a:schemeClr val="dk1"/>
              </a:buClr>
              <a:buSzPts val="1100"/>
              <a:buFont typeface="Arial"/>
              <a:buNone/>
            </a:pPr>
            <a:r>
              <a:rPr lang="en"/>
              <a:t>What you may not know is how to onboard students who have, at the start, no interest whatsoever in leaving their comfort zone, which is defined by a lifetime of Windows, preconfigured graphical interfaces and software bloat.</a:t>
            </a:r>
            <a:endParaRPr/>
          </a:p>
          <a:p>
            <a:pPr indent="0" lvl="0" marL="0" rtl="0" algn="l">
              <a:lnSpc>
                <a:spcPct val="115000"/>
              </a:lnSpc>
              <a:spcBef>
                <a:spcPts val="1200"/>
              </a:spcBef>
              <a:spcAft>
                <a:spcPts val="0"/>
              </a:spcAft>
              <a:buClr>
                <a:schemeClr val="dk1"/>
              </a:buClr>
              <a:buSzPts val="1100"/>
              <a:buFont typeface="Arial"/>
              <a:buNone/>
            </a:pPr>
            <a:r>
              <a:rPr lang="en"/>
              <a:t>In fact, when I started this, I wasn't very hopeful but the results have made me be even more optimistic than I already am by nature!</a:t>
            </a:r>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353535"/>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3.png"/><Relationship Id="rId5"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5.gif"/><Relationship Id="rId5" Type="http://schemas.openxmlformats.org/officeDocument/2006/relationships/image" Target="../media/image5.png"/><Relationship Id="rId6"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2390275" y="575100"/>
            <a:ext cx="6610800" cy="30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t>Teaching computer and data science with </a:t>
            </a:r>
            <a:endParaRPr sz="3800"/>
          </a:p>
          <a:p>
            <a:pPr indent="0" lvl="0" marL="0" rtl="0" algn="l">
              <a:spcBef>
                <a:spcPts val="0"/>
              </a:spcBef>
              <a:spcAft>
                <a:spcPts val="0"/>
              </a:spcAft>
              <a:buNone/>
            </a:pPr>
            <a:r>
              <a:rPr lang="en" sz="3800"/>
              <a:t>literate programming tools:</a:t>
            </a:r>
            <a:endParaRPr sz="3800"/>
          </a:p>
          <a:p>
            <a:pPr indent="0" lvl="0" marL="0" rtl="0" algn="l">
              <a:spcBef>
                <a:spcPts val="0"/>
              </a:spcBef>
              <a:spcAft>
                <a:spcPts val="0"/>
              </a:spcAft>
              <a:buNone/>
            </a:pPr>
            <a:r>
              <a:rPr lang="en" sz="2800">
                <a:solidFill>
                  <a:srgbClr val="F9CB9C"/>
                </a:solidFill>
              </a:rPr>
              <a:t>How I made </a:t>
            </a:r>
            <a:r>
              <a:rPr lang="en" sz="2800">
                <a:solidFill>
                  <a:srgbClr val="F9CB9C"/>
                </a:solidFill>
              </a:rPr>
              <a:t>Emacs + Org-mode </a:t>
            </a:r>
            <a:endParaRPr sz="2800">
              <a:solidFill>
                <a:srgbClr val="F9CB9C"/>
              </a:solidFill>
            </a:endParaRPr>
          </a:p>
          <a:p>
            <a:pPr indent="0" lvl="0" marL="0" rtl="0" algn="l">
              <a:spcBef>
                <a:spcPts val="0"/>
              </a:spcBef>
              <a:spcAft>
                <a:spcPts val="0"/>
              </a:spcAft>
              <a:buNone/>
            </a:pPr>
            <a:r>
              <a:rPr lang="en" sz="2800">
                <a:solidFill>
                  <a:srgbClr val="F9CB9C"/>
                </a:solidFill>
              </a:rPr>
              <a:t>mandatory in all my courses</a:t>
            </a:r>
            <a:endParaRPr sz="2800">
              <a:solidFill>
                <a:srgbClr val="F9CB9C"/>
              </a:solidFill>
            </a:endParaRPr>
          </a:p>
        </p:txBody>
      </p:sp>
      <p:sp>
        <p:nvSpPr>
          <p:cNvPr id="73" name="Google Shape;73;p13"/>
          <p:cNvSpPr txBox="1"/>
          <p:nvPr>
            <p:ph idx="1" type="subTitle"/>
          </p:nvPr>
        </p:nvSpPr>
        <p:spPr>
          <a:xfrm>
            <a:off x="2390267" y="3247675"/>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Marcus Birkenkrahe - Lyon College</a:t>
            </a:r>
            <a:br>
              <a:rPr lang="en" sz="2400"/>
            </a:br>
            <a:r>
              <a:rPr lang="en" sz="2400"/>
              <a:t>EmacsConf 2023</a:t>
            </a:r>
            <a:endParaRPr b="1" sz="2400"/>
          </a:p>
        </p:txBody>
      </p:sp>
      <p:pic>
        <p:nvPicPr>
          <p:cNvPr id="74" name="Google Shape;74;p13"/>
          <p:cNvPicPr preferRelativeResize="0"/>
          <p:nvPr/>
        </p:nvPicPr>
        <p:blipFill>
          <a:blip r:embed="rId3">
            <a:alphaModFix/>
          </a:blip>
          <a:stretch>
            <a:fillRect/>
          </a:stretch>
        </p:blipFill>
        <p:spPr>
          <a:xfrm>
            <a:off x="-626700" y="447238"/>
            <a:ext cx="3340125" cy="2226776"/>
          </a:xfrm>
          <a:prstGeom prst="rect">
            <a:avLst/>
          </a:prstGeom>
          <a:noFill/>
          <a:ln>
            <a:noFill/>
          </a:ln>
        </p:spPr>
      </p:pic>
      <p:pic>
        <p:nvPicPr>
          <p:cNvPr id="75" name="Google Shape;75;p13"/>
          <p:cNvPicPr preferRelativeResize="0"/>
          <p:nvPr/>
        </p:nvPicPr>
        <p:blipFill>
          <a:blip r:embed="rId4">
            <a:alphaModFix/>
          </a:blip>
          <a:stretch>
            <a:fillRect/>
          </a:stretch>
        </p:blipFill>
        <p:spPr>
          <a:xfrm>
            <a:off x="-903225" y="2156525"/>
            <a:ext cx="4093624" cy="2728400"/>
          </a:xfrm>
          <a:prstGeom prst="rect">
            <a:avLst/>
          </a:prstGeom>
          <a:noFill/>
          <a:ln>
            <a:noFill/>
          </a:ln>
        </p:spPr>
      </p:pic>
      <p:pic>
        <p:nvPicPr>
          <p:cNvPr id="76" name="Google Shape;76;p13"/>
          <p:cNvPicPr preferRelativeResize="0"/>
          <p:nvPr/>
        </p:nvPicPr>
        <p:blipFill>
          <a:blip r:embed="rId5">
            <a:alphaModFix/>
          </a:blip>
          <a:stretch>
            <a:fillRect/>
          </a:stretch>
        </p:blipFill>
        <p:spPr>
          <a:xfrm>
            <a:off x="7910900" y="3463088"/>
            <a:ext cx="810875" cy="810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572700" y="76200"/>
            <a:ext cx="8571300" cy="8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Emacs configuration file</a:t>
            </a:r>
            <a:endParaRPr/>
          </a:p>
        </p:txBody>
      </p:sp>
      <p:pic>
        <p:nvPicPr>
          <p:cNvPr id="143" name="Google Shape;143;p22"/>
          <p:cNvPicPr preferRelativeResize="0"/>
          <p:nvPr/>
        </p:nvPicPr>
        <p:blipFill>
          <a:blip r:embed="rId3">
            <a:alphaModFix/>
          </a:blip>
          <a:stretch>
            <a:fillRect/>
          </a:stretch>
        </p:blipFill>
        <p:spPr>
          <a:xfrm>
            <a:off x="4572000" y="984300"/>
            <a:ext cx="4469663" cy="3930597"/>
          </a:xfrm>
          <a:prstGeom prst="rect">
            <a:avLst/>
          </a:prstGeom>
          <a:noFill/>
          <a:ln>
            <a:noFill/>
          </a:ln>
        </p:spPr>
      </p:pic>
      <p:sp>
        <p:nvSpPr>
          <p:cNvPr id="144" name="Google Shape;144;p22"/>
          <p:cNvSpPr txBox="1"/>
          <p:nvPr/>
        </p:nvSpPr>
        <p:spPr>
          <a:xfrm>
            <a:off x="272525" y="1188400"/>
            <a:ext cx="3985800" cy="34818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chemeClr val="lt1"/>
              </a:buClr>
              <a:buSzPts val="2100"/>
              <a:buFont typeface="Raleway"/>
              <a:buChar char="●"/>
            </a:pPr>
            <a:r>
              <a:rPr lang="en" sz="2100">
                <a:solidFill>
                  <a:schemeClr val="lt1"/>
                </a:solidFill>
                <a:latin typeface="Raleway"/>
                <a:ea typeface="Raleway"/>
                <a:cs typeface="Raleway"/>
                <a:sym typeface="Raleway"/>
              </a:rPr>
              <a:t>Run C/C++, R, SQL, SQLite, Python and bash</a:t>
            </a:r>
            <a:endParaRPr sz="2100">
              <a:solidFill>
                <a:schemeClr val="lt1"/>
              </a:solidFill>
              <a:latin typeface="Raleway"/>
              <a:ea typeface="Raleway"/>
              <a:cs typeface="Raleway"/>
              <a:sym typeface="Raleway"/>
            </a:endParaRPr>
          </a:p>
          <a:p>
            <a:pPr indent="-361950" lvl="0" marL="457200" rtl="0" algn="l">
              <a:lnSpc>
                <a:spcPct val="115000"/>
              </a:lnSpc>
              <a:spcBef>
                <a:spcPts val="0"/>
              </a:spcBef>
              <a:spcAft>
                <a:spcPts val="0"/>
              </a:spcAft>
              <a:buClr>
                <a:schemeClr val="lt1"/>
              </a:buClr>
              <a:buSzPts val="2100"/>
              <a:buFont typeface="Raleway"/>
              <a:buChar char="●"/>
            </a:pPr>
            <a:r>
              <a:rPr lang="en" sz="2100">
                <a:solidFill>
                  <a:schemeClr val="lt1"/>
                </a:solidFill>
                <a:latin typeface="Raleway"/>
                <a:ea typeface="Raleway"/>
                <a:cs typeface="Raleway"/>
                <a:sym typeface="Raleway"/>
              </a:rPr>
              <a:t>Update Emacs from the melpa repository</a:t>
            </a:r>
            <a:endParaRPr sz="2100">
              <a:solidFill>
                <a:schemeClr val="lt1"/>
              </a:solidFill>
              <a:latin typeface="Raleway"/>
              <a:ea typeface="Raleway"/>
              <a:cs typeface="Raleway"/>
              <a:sym typeface="Raleway"/>
            </a:endParaRPr>
          </a:p>
          <a:p>
            <a:pPr indent="-361950" lvl="0" marL="457200" rtl="0" algn="l">
              <a:lnSpc>
                <a:spcPct val="115000"/>
              </a:lnSpc>
              <a:spcBef>
                <a:spcPts val="0"/>
              </a:spcBef>
              <a:spcAft>
                <a:spcPts val="0"/>
              </a:spcAft>
              <a:buClr>
                <a:schemeClr val="lt1"/>
              </a:buClr>
              <a:buSzPts val="2100"/>
              <a:buFont typeface="Raleway"/>
              <a:buChar char="●"/>
            </a:pPr>
            <a:r>
              <a:rPr lang="en" sz="2100">
                <a:solidFill>
                  <a:schemeClr val="lt1"/>
                </a:solidFill>
                <a:latin typeface="Raleway"/>
                <a:ea typeface="Raleway"/>
                <a:cs typeface="Raleway"/>
                <a:sym typeface="Raleway"/>
              </a:rPr>
              <a:t>Create code blocks with skeleton commands</a:t>
            </a:r>
            <a:endParaRPr sz="2100">
              <a:solidFill>
                <a:schemeClr val="lt1"/>
              </a:solidFill>
              <a:latin typeface="Raleway"/>
              <a:ea typeface="Raleway"/>
              <a:cs typeface="Raleway"/>
              <a:sym typeface="Raleway"/>
            </a:endParaRPr>
          </a:p>
          <a:p>
            <a:pPr indent="-361950" lvl="0" marL="457200" rtl="0" algn="l">
              <a:lnSpc>
                <a:spcPct val="115000"/>
              </a:lnSpc>
              <a:spcBef>
                <a:spcPts val="0"/>
              </a:spcBef>
              <a:spcAft>
                <a:spcPts val="0"/>
              </a:spcAft>
              <a:buClr>
                <a:schemeClr val="lt1"/>
              </a:buClr>
              <a:buSzPts val="2100"/>
              <a:buFont typeface="Raleway"/>
              <a:buChar char="●"/>
            </a:pPr>
            <a:r>
              <a:rPr lang="en" sz="2100">
                <a:solidFill>
                  <a:schemeClr val="lt1"/>
                </a:solidFill>
                <a:latin typeface="Raleway"/>
                <a:ea typeface="Raleway"/>
                <a:cs typeface="Raleway"/>
                <a:sym typeface="Raleway"/>
              </a:rPr>
              <a:t>Autoload ESS</a:t>
            </a:r>
            <a:endParaRPr sz="2100">
              <a:solidFill>
                <a:schemeClr val="lt1"/>
              </a:solidFill>
              <a:latin typeface="Raleway"/>
              <a:ea typeface="Raleway"/>
              <a:cs typeface="Raleway"/>
              <a:sym typeface="Raleway"/>
            </a:endParaRPr>
          </a:p>
          <a:p>
            <a:pPr indent="-361950" lvl="0" marL="457200" rtl="0" algn="l">
              <a:lnSpc>
                <a:spcPct val="115000"/>
              </a:lnSpc>
              <a:spcBef>
                <a:spcPts val="0"/>
              </a:spcBef>
              <a:spcAft>
                <a:spcPts val="0"/>
              </a:spcAft>
              <a:buClr>
                <a:schemeClr val="lt1"/>
              </a:buClr>
              <a:buSzPts val="2100"/>
              <a:buFont typeface="Raleway"/>
              <a:buChar char="●"/>
            </a:pPr>
            <a:r>
              <a:rPr lang="en" sz="2100">
                <a:solidFill>
                  <a:schemeClr val="lt1"/>
                </a:solidFill>
                <a:latin typeface="Raleway"/>
                <a:ea typeface="Raleway"/>
                <a:cs typeface="Raleway"/>
                <a:sym typeface="Raleway"/>
              </a:rPr>
              <a:t>Disable toolbar and graphical menu bars</a:t>
            </a:r>
            <a:endParaRPr sz="2100">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78125" y="3570750"/>
            <a:ext cx="8631600" cy="157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What is literate </a:t>
            </a:r>
            <a:endParaRPr sz="3600"/>
          </a:p>
          <a:p>
            <a:pPr indent="0" lvl="0" marL="0" rtl="0" algn="l">
              <a:spcBef>
                <a:spcPts val="0"/>
              </a:spcBef>
              <a:spcAft>
                <a:spcPts val="0"/>
              </a:spcAft>
              <a:buNone/>
            </a:pPr>
            <a:r>
              <a:rPr lang="en" sz="3600"/>
              <a:t>programming?</a:t>
            </a:r>
            <a:endParaRPr sz="3600">
              <a:solidFill>
                <a:schemeClr val="accent5"/>
              </a:solidFill>
            </a:endParaRPr>
          </a:p>
        </p:txBody>
      </p:sp>
      <p:pic>
        <p:nvPicPr>
          <p:cNvPr id="150" name="Google Shape;150;p23"/>
          <p:cNvPicPr preferRelativeResize="0"/>
          <p:nvPr/>
        </p:nvPicPr>
        <p:blipFill>
          <a:blip r:embed="rId3">
            <a:alphaModFix/>
          </a:blip>
          <a:stretch>
            <a:fillRect/>
          </a:stretch>
        </p:blipFill>
        <p:spPr>
          <a:xfrm>
            <a:off x="946275" y="915238"/>
            <a:ext cx="3810000" cy="1666875"/>
          </a:xfrm>
          <a:prstGeom prst="rect">
            <a:avLst/>
          </a:prstGeom>
          <a:noFill/>
          <a:ln>
            <a:noFill/>
          </a:ln>
        </p:spPr>
      </p:pic>
      <p:sp>
        <p:nvSpPr>
          <p:cNvPr id="151" name="Google Shape;151;p23"/>
          <p:cNvSpPr txBox="1"/>
          <p:nvPr/>
        </p:nvSpPr>
        <p:spPr>
          <a:xfrm>
            <a:off x="-25800" y="0"/>
            <a:ext cx="5664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800">
                <a:solidFill>
                  <a:schemeClr val="accent5"/>
                </a:solidFill>
                <a:latin typeface="Raleway"/>
                <a:ea typeface="Raleway"/>
                <a:cs typeface="Raleway"/>
                <a:sym typeface="Raleway"/>
              </a:rPr>
              <a:t>Story + code = </a:t>
            </a:r>
            <a:endParaRPr/>
          </a:p>
        </p:txBody>
      </p:sp>
      <p:sp>
        <p:nvSpPr>
          <p:cNvPr id="152" name="Google Shape;152;p23"/>
          <p:cNvSpPr txBox="1"/>
          <p:nvPr/>
        </p:nvSpPr>
        <p:spPr>
          <a:xfrm>
            <a:off x="561625" y="2658325"/>
            <a:ext cx="4620000" cy="631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900">
                <a:solidFill>
                  <a:schemeClr val="accent5"/>
                </a:solidFill>
                <a:latin typeface="Raleway"/>
                <a:ea typeface="Raleway"/>
                <a:cs typeface="Raleway"/>
                <a:sym typeface="Raleway"/>
              </a:rPr>
              <a:t>source +  documentation</a:t>
            </a:r>
            <a:endParaRPr sz="100"/>
          </a:p>
        </p:txBody>
      </p:sp>
      <p:sp>
        <p:nvSpPr>
          <p:cNvPr id="153" name="Google Shape;153;p23"/>
          <p:cNvSpPr txBox="1"/>
          <p:nvPr/>
        </p:nvSpPr>
        <p:spPr>
          <a:xfrm>
            <a:off x="2278800" y="4743300"/>
            <a:ext cx="6865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666666"/>
                </a:solidFill>
                <a:latin typeface="Lato"/>
                <a:ea typeface="Lato"/>
                <a:cs typeface="Lato"/>
                <a:sym typeface="Lato"/>
              </a:rPr>
              <a:t>Image source: adamard.com</a:t>
            </a:r>
            <a:endParaRPr>
              <a:solidFill>
                <a:srgbClr val="666666"/>
              </a:solidFill>
              <a:latin typeface="Lato"/>
              <a:ea typeface="Lato"/>
              <a:cs typeface="Lato"/>
              <a:sym typeface="Lato"/>
            </a:endParaRPr>
          </a:p>
        </p:txBody>
      </p:sp>
      <p:pic>
        <p:nvPicPr>
          <p:cNvPr id="154" name="Google Shape;154;p23"/>
          <p:cNvPicPr preferRelativeResize="0"/>
          <p:nvPr/>
        </p:nvPicPr>
        <p:blipFill>
          <a:blip r:embed="rId4">
            <a:alphaModFix/>
          </a:blip>
          <a:stretch>
            <a:fillRect/>
          </a:stretch>
        </p:blipFill>
        <p:spPr>
          <a:xfrm>
            <a:off x="5623325" y="0"/>
            <a:ext cx="3536150"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8" name="Shape 158"/>
        <p:cNvGrpSpPr/>
        <p:nvPr/>
      </p:nvGrpSpPr>
      <p:grpSpPr>
        <a:xfrm>
          <a:off x="0" y="0"/>
          <a:ext cx="0" cy="0"/>
          <a:chOff x="0" y="0"/>
          <a:chExt cx="0" cy="0"/>
        </a:xfrm>
      </p:grpSpPr>
      <p:sp>
        <p:nvSpPr>
          <p:cNvPr id="159" name="Google Shape;159;p24"/>
          <p:cNvSpPr txBox="1"/>
          <p:nvPr/>
        </p:nvSpPr>
        <p:spPr>
          <a:xfrm>
            <a:off x="152431" y="4455600"/>
            <a:ext cx="895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Story + code                </a:t>
            </a:r>
            <a:r>
              <a:rPr b="1" lang="en" sz="2400">
                <a:solidFill>
                  <a:schemeClr val="lt1"/>
                </a:solidFill>
                <a:latin typeface="Raleway"/>
                <a:ea typeface="Raleway"/>
                <a:cs typeface="Raleway"/>
                <a:sym typeface="Raleway"/>
              </a:rPr>
              <a:t>=       source code       +    documentation    </a:t>
            </a:r>
            <a:r>
              <a:rPr b="1" lang="en" sz="2400">
                <a:solidFill>
                  <a:schemeClr val="lt1"/>
                </a:solidFill>
                <a:latin typeface="Raleway"/>
                <a:ea typeface="Raleway"/>
                <a:cs typeface="Raleway"/>
                <a:sym typeface="Raleway"/>
              </a:rPr>
              <a:t>                                                        </a:t>
            </a:r>
            <a:endParaRPr b="1" sz="2400">
              <a:solidFill>
                <a:schemeClr val="lt1"/>
              </a:solidFill>
              <a:latin typeface="Raleway"/>
              <a:ea typeface="Raleway"/>
              <a:cs typeface="Raleway"/>
              <a:sym typeface="Raleway"/>
            </a:endParaRPr>
          </a:p>
        </p:txBody>
      </p:sp>
      <p:pic>
        <p:nvPicPr>
          <p:cNvPr id="160" name="Google Shape;160;p24"/>
          <p:cNvPicPr preferRelativeResize="0"/>
          <p:nvPr/>
        </p:nvPicPr>
        <p:blipFill>
          <a:blip r:embed="rId3">
            <a:alphaModFix/>
          </a:blip>
          <a:stretch>
            <a:fillRect/>
          </a:stretch>
        </p:blipFill>
        <p:spPr>
          <a:xfrm>
            <a:off x="152400" y="838200"/>
            <a:ext cx="2951225" cy="3589701"/>
          </a:xfrm>
          <a:prstGeom prst="rect">
            <a:avLst/>
          </a:prstGeom>
          <a:noFill/>
          <a:ln>
            <a:noFill/>
          </a:ln>
        </p:spPr>
      </p:pic>
      <p:pic>
        <p:nvPicPr>
          <p:cNvPr id="161" name="Google Shape;161;p24"/>
          <p:cNvPicPr preferRelativeResize="0"/>
          <p:nvPr/>
        </p:nvPicPr>
        <p:blipFill>
          <a:blip r:embed="rId4">
            <a:alphaModFix/>
          </a:blip>
          <a:stretch>
            <a:fillRect/>
          </a:stretch>
        </p:blipFill>
        <p:spPr>
          <a:xfrm>
            <a:off x="6332553" y="658100"/>
            <a:ext cx="2596797" cy="3769800"/>
          </a:xfrm>
          <a:prstGeom prst="rect">
            <a:avLst/>
          </a:prstGeom>
          <a:noFill/>
          <a:ln>
            <a:noFill/>
          </a:ln>
        </p:spPr>
      </p:pic>
      <p:pic>
        <p:nvPicPr>
          <p:cNvPr id="162" name="Google Shape;162;p24"/>
          <p:cNvPicPr preferRelativeResize="0"/>
          <p:nvPr/>
        </p:nvPicPr>
        <p:blipFill>
          <a:blip r:embed="rId5">
            <a:alphaModFix/>
          </a:blip>
          <a:stretch>
            <a:fillRect/>
          </a:stretch>
        </p:blipFill>
        <p:spPr>
          <a:xfrm>
            <a:off x="3333374" y="2661138"/>
            <a:ext cx="2769426" cy="1766772"/>
          </a:xfrm>
          <a:prstGeom prst="rect">
            <a:avLst/>
          </a:prstGeom>
          <a:noFill/>
          <a:ln>
            <a:noFill/>
          </a:ln>
        </p:spPr>
      </p:pic>
      <p:sp>
        <p:nvSpPr>
          <p:cNvPr id="163" name="Google Shape;163;p24"/>
          <p:cNvSpPr txBox="1"/>
          <p:nvPr/>
        </p:nvSpPr>
        <p:spPr>
          <a:xfrm>
            <a:off x="0" y="0"/>
            <a:ext cx="91107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lt1"/>
                </a:solidFill>
                <a:latin typeface="Raleway"/>
                <a:ea typeface="Raleway"/>
                <a:cs typeface="Raleway"/>
                <a:sym typeface="Raleway"/>
              </a:rPr>
              <a:t>What is literate programming?</a:t>
            </a:r>
            <a:endParaRPr sz="400"/>
          </a:p>
        </p:txBody>
      </p:sp>
      <p:sp>
        <p:nvSpPr>
          <p:cNvPr id="164" name="Google Shape;164;p24"/>
          <p:cNvSpPr txBox="1"/>
          <p:nvPr/>
        </p:nvSpPr>
        <p:spPr>
          <a:xfrm>
            <a:off x="3923325" y="1516500"/>
            <a:ext cx="1770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353535"/>
                </a:solidFill>
                <a:latin typeface="Raleway"/>
                <a:ea typeface="Raleway"/>
                <a:cs typeface="Raleway"/>
                <a:sym typeface="Raleway"/>
              </a:rPr>
              <a:t>Machines</a:t>
            </a:r>
            <a:endParaRPr sz="1600">
              <a:solidFill>
                <a:srgbClr val="353535"/>
              </a:solidFill>
            </a:endParaRPr>
          </a:p>
        </p:txBody>
      </p:sp>
      <p:cxnSp>
        <p:nvCxnSpPr>
          <p:cNvPr id="165" name="Google Shape;165;p24"/>
          <p:cNvCxnSpPr>
            <a:stCxn id="164" idx="1"/>
          </p:cNvCxnSpPr>
          <p:nvPr/>
        </p:nvCxnSpPr>
        <p:spPr>
          <a:xfrm flipH="1">
            <a:off x="2647725" y="1809000"/>
            <a:ext cx="1275600" cy="408900"/>
          </a:xfrm>
          <a:prstGeom prst="straightConnector1">
            <a:avLst/>
          </a:prstGeom>
          <a:noFill/>
          <a:ln cap="flat" cmpd="sng" w="38100">
            <a:solidFill>
              <a:srgbClr val="353535"/>
            </a:solidFill>
            <a:prstDash val="solid"/>
            <a:round/>
            <a:headEnd len="med" w="med" type="none"/>
            <a:tailEnd len="med" w="med" type="triangle"/>
          </a:ln>
        </p:spPr>
      </p:cxnSp>
      <p:cxnSp>
        <p:nvCxnSpPr>
          <p:cNvPr id="166" name="Google Shape;166;p24"/>
          <p:cNvCxnSpPr>
            <a:stCxn id="164" idx="3"/>
          </p:cNvCxnSpPr>
          <p:nvPr/>
        </p:nvCxnSpPr>
        <p:spPr>
          <a:xfrm>
            <a:off x="5694225" y="1809000"/>
            <a:ext cx="1260900" cy="71100"/>
          </a:xfrm>
          <a:prstGeom prst="straightConnector1">
            <a:avLst/>
          </a:prstGeom>
          <a:noFill/>
          <a:ln cap="flat" cmpd="sng" w="38100">
            <a:solidFill>
              <a:srgbClr val="353535"/>
            </a:solidFill>
            <a:prstDash val="solid"/>
            <a:round/>
            <a:headEnd len="med" w="med" type="none"/>
            <a:tailEnd len="med" w="med" type="triangle"/>
          </a:ln>
        </p:spPr>
      </p:cxnSp>
      <p:cxnSp>
        <p:nvCxnSpPr>
          <p:cNvPr id="167" name="Google Shape;167;p24"/>
          <p:cNvCxnSpPr>
            <a:stCxn id="164" idx="2"/>
            <a:endCxn id="162" idx="0"/>
          </p:cNvCxnSpPr>
          <p:nvPr/>
        </p:nvCxnSpPr>
        <p:spPr>
          <a:xfrm flipH="1">
            <a:off x="4718175" y="2101500"/>
            <a:ext cx="90600" cy="559500"/>
          </a:xfrm>
          <a:prstGeom prst="straightConnector1">
            <a:avLst/>
          </a:prstGeom>
          <a:noFill/>
          <a:ln cap="flat" cmpd="sng" w="38100">
            <a:solidFill>
              <a:srgbClr val="353535"/>
            </a:solidFill>
            <a:prstDash val="solid"/>
            <a:round/>
            <a:headEnd len="med" w="med" type="none"/>
            <a:tailEnd len="med" w="med" type="triangle"/>
          </a:ln>
        </p:spPr>
      </p:cxnSp>
      <p:sp>
        <p:nvSpPr>
          <p:cNvPr id="168" name="Google Shape;168;p24"/>
          <p:cNvSpPr txBox="1"/>
          <p:nvPr/>
        </p:nvSpPr>
        <p:spPr>
          <a:xfrm>
            <a:off x="4056900" y="905525"/>
            <a:ext cx="1577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rgbClr val="00FF00"/>
                </a:solidFill>
                <a:latin typeface="Raleway"/>
                <a:ea typeface="Raleway"/>
                <a:cs typeface="Raleway"/>
                <a:sym typeface="Raleway"/>
              </a:rPr>
              <a:t>Humans</a:t>
            </a:r>
            <a:endParaRPr sz="1600">
              <a:solidFill>
                <a:srgbClr val="00FF00"/>
              </a:solidFill>
            </a:endParaRPr>
          </a:p>
        </p:txBody>
      </p:sp>
      <p:cxnSp>
        <p:nvCxnSpPr>
          <p:cNvPr id="169" name="Google Shape;169;p24"/>
          <p:cNvCxnSpPr>
            <a:stCxn id="168" idx="1"/>
          </p:cNvCxnSpPr>
          <p:nvPr/>
        </p:nvCxnSpPr>
        <p:spPr>
          <a:xfrm flipH="1">
            <a:off x="3047400" y="1198025"/>
            <a:ext cx="1009500" cy="206700"/>
          </a:xfrm>
          <a:prstGeom prst="straightConnector1">
            <a:avLst/>
          </a:prstGeom>
          <a:noFill/>
          <a:ln cap="flat" cmpd="sng" w="38100">
            <a:solidFill>
              <a:srgbClr val="00FF00"/>
            </a:solidFill>
            <a:prstDash val="solid"/>
            <a:round/>
            <a:headEnd len="med" w="med" type="none"/>
            <a:tailEnd len="med" w="med" type="triangle"/>
          </a:ln>
        </p:spPr>
      </p:cxnSp>
      <p:cxnSp>
        <p:nvCxnSpPr>
          <p:cNvPr id="170" name="Google Shape;170;p24"/>
          <p:cNvCxnSpPr>
            <a:stCxn id="168" idx="3"/>
          </p:cNvCxnSpPr>
          <p:nvPr/>
        </p:nvCxnSpPr>
        <p:spPr>
          <a:xfrm>
            <a:off x="5634600" y="1198025"/>
            <a:ext cx="654000" cy="69000"/>
          </a:xfrm>
          <a:prstGeom prst="straightConnector1">
            <a:avLst/>
          </a:prstGeom>
          <a:noFill/>
          <a:ln cap="flat" cmpd="sng" w="38100">
            <a:solidFill>
              <a:srgbClr val="00FF00"/>
            </a:solidFill>
            <a:prstDash val="solid"/>
            <a:round/>
            <a:headEnd len="med" w="med" type="none"/>
            <a:tailEnd len="med" w="med" type="triangle"/>
          </a:ln>
        </p:spPr>
      </p:cxnSp>
      <p:cxnSp>
        <p:nvCxnSpPr>
          <p:cNvPr id="171" name="Google Shape;171;p24"/>
          <p:cNvCxnSpPr>
            <a:stCxn id="168" idx="1"/>
          </p:cNvCxnSpPr>
          <p:nvPr/>
        </p:nvCxnSpPr>
        <p:spPr>
          <a:xfrm flipH="1">
            <a:off x="2709300" y="1198025"/>
            <a:ext cx="1347600" cy="2293500"/>
          </a:xfrm>
          <a:prstGeom prst="straightConnector1">
            <a:avLst/>
          </a:prstGeom>
          <a:noFill/>
          <a:ln cap="flat" cmpd="sng" w="38100">
            <a:solidFill>
              <a:srgbClr val="00FF00"/>
            </a:solidFill>
            <a:prstDash val="solid"/>
            <a:round/>
            <a:headEnd len="med" w="med" type="none"/>
            <a:tailEnd len="med" w="med" type="triangle"/>
          </a:ln>
        </p:spPr>
      </p:cxnSp>
      <p:cxnSp>
        <p:nvCxnSpPr>
          <p:cNvPr id="172" name="Google Shape;172;p24"/>
          <p:cNvCxnSpPr>
            <a:stCxn id="168" idx="3"/>
          </p:cNvCxnSpPr>
          <p:nvPr/>
        </p:nvCxnSpPr>
        <p:spPr>
          <a:xfrm>
            <a:off x="5634600" y="1198025"/>
            <a:ext cx="1010700" cy="2443800"/>
          </a:xfrm>
          <a:prstGeom prst="straightConnector1">
            <a:avLst/>
          </a:prstGeom>
          <a:noFill/>
          <a:ln cap="flat" cmpd="sng" w="38100">
            <a:solidFill>
              <a:srgbClr val="00FF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283100" y="152400"/>
            <a:ext cx="4995000" cy="4776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solidFill>
                  <a:srgbClr val="FF9900"/>
                </a:solidFill>
              </a:rPr>
              <a:t>Emacs as a literate programming tool</a:t>
            </a:r>
            <a:endParaRPr sz="3500">
              <a:solidFill>
                <a:srgbClr val="FF9900"/>
              </a:solidFill>
            </a:endParaRPr>
          </a:p>
          <a:p>
            <a:pPr indent="-387350" lvl="0" marL="457200" rtl="0" algn="l">
              <a:spcBef>
                <a:spcPts val="0"/>
              </a:spcBef>
              <a:spcAft>
                <a:spcPts val="0"/>
              </a:spcAft>
              <a:buSzPts val="2500"/>
              <a:buChar char="●"/>
            </a:pPr>
            <a:r>
              <a:rPr lang="en" sz="2500"/>
              <a:t>Execute code blocks</a:t>
            </a:r>
            <a:endParaRPr sz="2500"/>
          </a:p>
          <a:p>
            <a:pPr indent="-387350" lvl="0" marL="457200" rtl="0" algn="l">
              <a:spcBef>
                <a:spcPts val="0"/>
              </a:spcBef>
              <a:spcAft>
                <a:spcPts val="0"/>
              </a:spcAft>
              <a:buClr>
                <a:srgbClr val="D9D9D9"/>
              </a:buClr>
              <a:buSzPts val="2500"/>
              <a:buChar char="●"/>
            </a:pPr>
            <a:r>
              <a:rPr lang="en" sz="2500">
                <a:solidFill>
                  <a:srgbClr val="D9D9D9"/>
                </a:solidFill>
              </a:rPr>
              <a:t>Code in 43 programming languages</a:t>
            </a:r>
            <a:endParaRPr sz="2500">
              <a:solidFill>
                <a:srgbClr val="D9D9D9"/>
              </a:solidFill>
            </a:endParaRPr>
          </a:p>
          <a:p>
            <a:pPr indent="-387350" lvl="0" marL="457200" rtl="0" algn="l">
              <a:spcBef>
                <a:spcPts val="0"/>
              </a:spcBef>
              <a:spcAft>
                <a:spcPts val="0"/>
              </a:spcAft>
              <a:buSzPts val="2500"/>
              <a:buChar char="●"/>
            </a:pPr>
            <a:r>
              <a:rPr lang="en" sz="2500"/>
              <a:t>Display results</a:t>
            </a:r>
            <a:endParaRPr sz="2500"/>
          </a:p>
          <a:p>
            <a:pPr indent="-387350" lvl="0" marL="457200" rtl="0" algn="l">
              <a:spcBef>
                <a:spcPts val="0"/>
              </a:spcBef>
              <a:spcAft>
                <a:spcPts val="0"/>
              </a:spcAft>
              <a:buClr>
                <a:srgbClr val="D9D9D9"/>
              </a:buClr>
              <a:buSzPts val="2500"/>
              <a:buChar char="●"/>
            </a:pPr>
            <a:r>
              <a:rPr lang="en" sz="2500">
                <a:solidFill>
                  <a:srgbClr val="D9D9D9"/>
                </a:solidFill>
              </a:rPr>
              <a:t>Interact with shell</a:t>
            </a:r>
            <a:endParaRPr sz="2500">
              <a:solidFill>
                <a:srgbClr val="D9D9D9"/>
              </a:solidFill>
            </a:endParaRPr>
          </a:p>
          <a:p>
            <a:pPr indent="-387350" lvl="0" marL="457200" rtl="0" algn="l">
              <a:spcBef>
                <a:spcPts val="0"/>
              </a:spcBef>
              <a:spcAft>
                <a:spcPts val="0"/>
              </a:spcAft>
              <a:buSzPts val="2500"/>
              <a:buChar char="●"/>
            </a:pPr>
            <a:r>
              <a:rPr lang="en" sz="2500"/>
              <a:t>Extract source code</a:t>
            </a:r>
            <a:endParaRPr sz="2500"/>
          </a:p>
          <a:p>
            <a:pPr indent="-387350" lvl="0" marL="457200" rtl="0" algn="l">
              <a:spcBef>
                <a:spcPts val="0"/>
              </a:spcBef>
              <a:spcAft>
                <a:spcPts val="0"/>
              </a:spcAft>
              <a:buClr>
                <a:srgbClr val="D9D9D9"/>
              </a:buClr>
              <a:buSzPts val="2500"/>
              <a:buChar char="●"/>
            </a:pPr>
            <a:r>
              <a:rPr lang="en" sz="2500">
                <a:solidFill>
                  <a:srgbClr val="D9D9D9"/>
                </a:solidFill>
              </a:rPr>
              <a:t>Render documentation</a:t>
            </a:r>
            <a:endParaRPr sz="2500">
              <a:solidFill>
                <a:srgbClr val="D9D9D9"/>
              </a:solidFill>
            </a:endParaRPr>
          </a:p>
          <a:p>
            <a:pPr indent="-387350" lvl="0" marL="457200" rtl="0" algn="l">
              <a:spcBef>
                <a:spcPts val="0"/>
              </a:spcBef>
              <a:spcAft>
                <a:spcPts val="0"/>
              </a:spcAft>
              <a:buSzPts val="2500"/>
              <a:buChar char="●"/>
            </a:pPr>
            <a:r>
              <a:rPr lang="en" sz="2500"/>
              <a:t>Manage tasks &amp; projects</a:t>
            </a:r>
            <a:endParaRPr sz="2500"/>
          </a:p>
          <a:p>
            <a:pPr indent="-387350" lvl="0" marL="457200" rtl="0" algn="l">
              <a:spcBef>
                <a:spcPts val="0"/>
              </a:spcBef>
              <a:spcAft>
                <a:spcPts val="0"/>
              </a:spcAft>
              <a:buClr>
                <a:srgbClr val="D9D9D9"/>
              </a:buClr>
              <a:buSzPts val="2500"/>
              <a:buChar char="●"/>
            </a:pPr>
            <a:r>
              <a:rPr lang="en" sz="2500">
                <a:solidFill>
                  <a:srgbClr val="D9D9D9"/>
                </a:solidFill>
              </a:rPr>
              <a:t>5,000 add-on packages</a:t>
            </a:r>
            <a:endParaRPr sz="2500">
              <a:solidFill>
                <a:srgbClr val="D9D9D9"/>
              </a:solidFill>
            </a:endParaRPr>
          </a:p>
        </p:txBody>
      </p:sp>
      <p:pic>
        <p:nvPicPr>
          <p:cNvPr id="178" name="Google Shape;178;p25"/>
          <p:cNvPicPr preferRelativeResize="0"/>
          <p:nvPr/>
        </p:nvPicPr>
        <p:blipFill>
          <a:blip r:embed="rId3">
            <a:alphaModFix/>
          </a:blip>
          <a:stretch>
            <a:fillRect/>
          </a:stretch>
        </p:blipFill>
        <p:spPr>
          <a:xfrm>
            <a:off x="5594901" y="152400"/>
            <a:ext cx="3369169"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6"/>
          <p:cNvSpPr txBox="1"/>
          <p:nvPr>
            <p:ph type="title"/>
          </p:nvPr>
        </p:nvSpPr>
        <p:spPr>
          <a:xfrm>
            <a:off x="406875" y="482075"/>
            <a:ext cx="8628300" cy="153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FF"/>
                </a:solidFill>
              </a:rPr>
              <a:t>Case study:</a:t>
            </a:r>
            <a:r>
              <a:rPr lang="en">
                <a:solidFill>
                  <a:schemeClr val="dk2"/>
                </a:solidFill>
              </a:rPr>
              <a:t> basic setup</a:t>
            </a:r>
            <a:endParaRPr sz="5000">
              <a:solidFill>
                <a:schemeClr val="dk2"/>
              </a:solidFill>
            </a:endParaRPr>
          </a:p>
          <a:p>
            <a:pPr indent="0" lvl="0" marL="457200" rtl="0" algn="l">
              <a:spcBef>
                <a:spcPts val="0"/>
              </a:spcBef>
              <a:spcAft>
                <a:spcPts val="0"/>
              </a:spcAft>
              <a:buNone/>
            </a:pPr>
            <a:r>
              <a:t/>
            </a:r>
            <a:endParaRPr sz="4700"/>
          </a:p>
        </p:txBody>
      </p:sp>
      <p:pic>
        <p:nvPicPr>
          <p:cNvPr id="184" name="Google Shape;184;p26"/>
          <p:cNvPicPr preferRelativeResize="0"/>
          <p:nvPr/>
        </p:nvPicPr>
        <p:blipFill>
          <a:blip r:embed="rId3">
            <a:alphaModFix/>
          </a:blip>
          <a:stretch>
            <a:fillRect/>
          </a:stretch>
        </p:blipFill>
        <p:spPr>
          <a:xfrm>
            <a:off x="272525" y="1406900"/>
            <a:ext cx="5110151" cy="2824225"/>
          </a:xfrm>
          <a:prstGeom prst="rect">
            <a:avLst/>
          </a:prstGeom>
          <a:noFill/>
          <a:ln>
            <a:noFill/>
          </a:ln>
        </p:spPr>
      </p:pic>
      <p:sp>
        <p:nvSpPr>
          <p:cNvPr id="185" name="Google Shape;185;p26"/>
          <p:cNvSpPr txBox="1"/>
          <p:nvPr/>
        </p:nvSpPr>
        <p:spPr>
          <a:xfrm>
            <a:off x="5598300" y="1406900"/>
            <a:ext cx="3360600" cy="31101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rgbClr val="FFFF00"/>
              </a:buClr>
              <a:buSzPts val="2100"/>
              <a:buFont typeface="Raleway"/>
              <a:buChar char="●"/>
            </a:pPr>
            <a:r>
              <a:rPr b="1" lang="en" sz="2100">
                <a:solidFill>
                  <a:srgbClr val="FFFF00"/>
                </a:solidFill>
                <a:latin typeface="Raleway"/>
                <a:ea typeface="Raleway"/>
                <a:cs typeface="Raleway"/>
                <a:sym typeface="Raleway"/>
              </a:rPr>
              <a:t>Introductory to advanced</a:t>
            </a:r>
            <a:endParaRPr b="1" sz="2100">
              <a:solidFill>
                <a:srgbClr val="FFFF00"/>
              </a:solidFill>
              <a:latin typeface="Raleway"/>
              <a:ea typeface="Raleway"/>
              <a:cs typeface="Raleway"/>
              <a:sym typeface="Raleway"/>
            </a:endParaRPr>
          </a:p>
          <a:p>
            <a:pPr indent="-361950" lvl="0" marL="457200" rtl="0" algn="l">
              <a:lnSpc>
                <a:spcPct val="115000"/>
              </a:lnSpc>
              <a:spcBef>
                <a:spcPts val="0"/>
              </a:spcBef>
              <a:spcAft>
                <a:spcPts val="0"/>
              </a:spcAft>
              <a:buClr>
                <a:srgbClr val="000000"/>
              </a:buClr>
              <a:buSzPts val="2100"/>
              <a:buFont typeface="Raleway"/>
              <a:buChar char="●"/>
            </a:pPr>
            <a:r>
              <a:rPr b="1" lang="en" sz="2100">
                <a:latin typeface="Raleway"/>
                <a:ea typeface="Raleway"/>
                <a:cs typeface="Raleway"/>
                <a:sym typeface="Raleway"/>
              </a:rPr>
              <a:t>Different computing applications</a:t>
            </a:r>
            <a:endParaRPr b="1" sz="2100">
              <a:latin typeface="Raleway"/>
              <a:ea typeface="Raleway"/>
              <a:cs typeface="Raleway"/>
              <a:sym typeface="Raleway"/>
            </a:endParaRPr>
          </a:p>
          <a:p>
            <a:pPr indent="-361950" lvl="0" marL="457200" rtl="0" algn="l">
              <a:lnSpc>
                <a:spcPct val="115000"/>
              </a:lnSpc>
              <a:spcBef>
                <a:spcPts val="0"/>
              </a:spcBef>
              <a:spcAft>
                <a:spcPts val="0"/>
              </a:spcAft>
              <a:buClr>
                <a:srgbClr val="FFFF00"/>
              </a:buClr>
              <a:buSzPts val="2100"/>
              <a:buFont typeface="Raleway"/>
              <a:buChar char="●"/>
            </a:pPr>
            <a:r>
              <a:rPr b="1" lang="en" sz="2100">
                <a:solidFill>
                  <a:srgbClr val="FFFF00"/>
                </a:solidFill>
                <a:latin typeface="Raleway"/>
                <a:ea typeface="Raleway"/>
                <a:cs typeface="Raleway"/>
                <a:sym typeface="Raleway"/>
              </a:rPr>
              <a:t>Taught over 3 terms</a:t>
            </a:r>
            <a:endParaRPr b="1" sz="2100">
              <a:solidFill>
                <a:srgbClr val="FFFF00"/>
              </a:solidFill>
              <a:latin typeface="Raleway"/>
              <a:ea typeface="Raleway"/>
              <a:cs typeface="Raleway"/>
              <a:sym typeface="Raleway"/>
            </a:endParaRPr>
          </a:p>
          <a:p>
            <a:pPr indent="-361950" lvl="0" marL="457200" rtl="0" algn="l">
              <a:lnSpc>
                <a:spcPct val="115000"/>
              </a:lnSpc>
              <a:spcBef>
                <a:spcPts val="0"/>
              </a:spcBef>
              <a:spcAft>
                <a:spcPts val="0"/>
              </a:spcAft>
              <a:buClr>
                <a:srgbClr val="000000"/>
              </a:buClr>
              <a:buSzPts val="2100"/>
              <a:buFont typeface="Raleway"/>
              <a:buChar char="●"/>
            </a:pPr>
            <a:r>
              <a:rPr b="1" lang="en" sz="2100">
                <a:latin typeface="Raleway"/>
                <a:ea typeface="Raleway"/>
                <a:cs typeface="Raleway"/>
                <a:sym typeface="Raleway"/>
              </a:rPr>
              <a:t>6-28 participants</a:t>
            </a:r>
            <a:endParaRPr b="1" sz="2100">
              <a:latin typeface="Raleway"/>
              <a:ea typeface="Raleway"/>
              <a:cs typeface="Raleway"/>
              <a:sym typeface="Raleway"/>
            </a:endParaRPr>
          </a:p>
          <a:p>
            <a:pPr indent="-361950" lvl="0" marL="457200" rtl="0" algn="l">
              <a:lnSpc>
                <a:spcPct val="115000"/>
              </a:lnSpc>
              <a:spcBef>
                <a:spcPts val="0"/>
              </a:spcBef>
              <a:spcAft>
                <a:spcPts val="0"/>
              </a:spcAft>
              <a:buClr>
                <a:srgbClr val="FFFF00"/>
              </a:buClr>
              <a:buSzPts val="2100"/>
              <a:buFont typeface="Raleway"/>
              <a:buChar char="●"/>
            </a:pPr>
            <a:r>
              <a:rPr b="1" lang="en" sz="2100">
                <a:solidFill>
                  <a:srgbClr val="FFFF00"/>
                </a:solidFill>
                <a:latin typeface="Raleway"/>
                <a:ea typeface="Raleway"/>
                <a:cs typeface="Raleway"/>
                <a:sym typeface="Raleway"/>
              </a:rPr>
              <a:t>Used GitHub, Canvas, DataCamp</a:t>
            </a:r>
            <a:endParaRPr b="1" sz="2100">
              <a:solidFill>
                <a:srgbClr val="FFFF00"/>
              </a:solidFill>
              <a:latin typeface="Raleway"/>
              <a:ea typeface="Raleway"/>
              <a:cs typeface="Raleway"/>
              <a:sym typeface="Raleway"/>
            </a:endParaRPr>
          </a:p>
        </p:txBody>
      </p:sp>
      <p:sp>
        <p:nvSpPr>
          <p:cNvPr id="186" name="Google Shape;186;p26"/>
          <p:cNvSpPr txBox="1"/>
          <p:nvPr/>
        </p:nvSpPr>
        <p:spPr>
          <a:xfrm>
            <a:off x="272525" y="4294850"/>
            <a:ext cx="794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EFEFEF"/>
                </a:solidFill>
                <a:latin typeface="Lato"/>
                <a:ea typeface="Lato"/>
                <a:cs typeface="Lato"/>
                <a:sym typeface="Lato"/>
              </a:rPr>
              <a:t>The material of all of my courses is </a:t>
            </a:r>
            <a:r>
              <a:rPr lang="en" sz="1100">
                <a:solidFill>
                  <a:srgbClr val="EFEFEF"/>
                </a:solidFill>
                <a:latin typeface="Lato"/>
                <a:ea typeface="Lato"/>
                <a:cs typeface="Lato"/>
                <a:sym typeface="Lato"/>
              </a:rPr>
              <a:t>available</a:t>
            </a:r>
            <a:r>
              <a:rPr lang="en" sz="1100">
                <a:solidFill>
                  <a:srgbClr val="EFEFEF"/>
                </a:solidFill>
                <a:latin typeface="Lato"/>
                <a:ea typeface="Lato"/>
                <a:cs typeface="Lato"/>
                <a:sym typeface="Lato"/>
              </a:rPr>
              <a:t> online at github.com/birkenkrahe</a:t>
            </a:r>
            <a:endParaRPr sz="1100">
              <a:solidFill>
                <a:srgbClr val="EFEFEF"/>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283100" y="-3525"/>
            <a:ext cx="8507400" cy="454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9900"/>
                </a:solidFill>
              </a:rPr>
              <a:t>Emacs + Org-mode notebooks used for:</a:t>
            </a:r>
            <a:endParaRPr>
              <a:solidFill>
                <a:srgbClr val="FF9900"/>
              </a:solidFill>
            </a:endParaRPr>
          </a:p>
          <a:p>
            <a:pPr indent="-476250" lvl="0" marL="457200" rtl="0" algn="l">
              <a:spcBef>
                <a:spcPts val="0"/>
              </a:spcBef>
              <a:spcAft>
                <a:spcPts val="0"/>
              </a:spcAft>
              <a:buSzPts val="3900"/>
              <a:buChar char="●"/>
            </a:pPr>
            <a:r>
              <a:rPr lang="en" sz="3900"/>
              <a:t>Code along l</a:t>
            </a:r>
            <a:r>
              <a:rPr lang="en" sz="3900"/>
              <a:t>ectures</a:t>
            </a:r>
            <a:endParaRPr sz="3900"/>
          </a:p>
          <a:p>
            <a:pPr indent="-476250" lvl="0" marL="457200" rtl="0" algn="l">
              <a:spcBef>
                <a:spcPts val="0"/>
              </a:spcBef>
              <a:spcAft>
                <a:spcPts val="0"/>
              </a:spcAft>
              <a:buSzPts val="3900"/>
              <a:buChar char="●"/>
            </a:pPr>
            <a:r>
              <a:rPr lang="en" sz="3900"/>
              <a:t>Home assignments</a:t>
            </a:r>
            <a:endParaRPr sz="3900"/>
          </a:p>
          <a:p>
            <a:pPr indent="-476250" lvl="0" marL="457200" rtl="0" algn="l">
              <a:spcBef>
                <a:spcPts val="0"/>
              </a:spcBef>
              <a:spcAft>
                <a:spcPts val="0"/>
              </a:spcAft>
              <a:buSzPts val="3900"/>
              <a:buChar char="●"/>
            </a:pPr>
            <a:r>
              <a:rPr lang="en" sz="3900"/>
              <a:t>Practice in class</a:t>
            </a:r>
            <a:endParaRPr sz="3900"/>
          </a:p>
          <a:p>
            <a:pPr indent="-476250" lvl="0" marL="457200" rtl="0" algn="l">
              <a:spcBef>
                <a:spcPts val="0"/>
              </a:spcBef>
              <a:spcAft>
                <a:spcPts val="0"/>
              </a:spcAft>
              <a:buSzPts val="3900"/>
              <a:buChar char="●"/>
            </a:pPr>
            <a:r>
              <a:rPr lang="en" sz="3900"/>
              <a:t>Student projects</a:t>
            </a:r>
            <a:endParaRPr sz="3900"/>
          </a:p>
          <a:p>
            <a:pPr indent="-476250" lvl="0" marL="457200" rtl="0" algn="l">
              <a:spcBef>
                <a:spcPts val="0"/>
              </a:spcBef>
              <a:spcAft>
                <a:spcPts val="0"/>
              </a:spcAft>
              <a:buSzPts val="3900"/>
              <a:buChar char="●"/>
            </a:pPr>
            <a:r>
              <a:rPr lang="en" sz="3900"/>
              <a:t>GitHub repository</a:t>
            </a:r>
            <a:endParaRPr sz="3900"/>
          </a:p>
        </p:txBody>
      </p:sp>
      <p:pic>
        <p:nvPicPr>
          <p:cNvPr id="192" name="Google Shape;192;p27"/>
          <p:cNvPicPr preferRelativeResize="0"/>
          <p:nvPr/>
        </p:nvPicPr>
        <p:blipFill>
          <a:blip r:embed="rId3">
            <a:alphaModFix/>
          </a:blip>
          <a:stretch>
            <a:fillRect/>
          </a:stretch>
        </p:blipFill>
        <p:spPr>
          <a:xfrm>
            <a:off x="5500475" y="0"/>
            <a:ext cx="4572000" cy="3048034"/>
          </a:xfrm>
          <a:prstGeom prst="rect">
            <a:avLst/>
          </a:prstGeom>
          <a:noFill/>
          <a:ln>
            <a:noFill/>
          </a:ln>
        </p:spPr>
      </p:pic>
      <p:pic>
        <p:nvPicPr>
          <p:cNvPr id="193" name="Google Shape;193;p27"/>
          <p:cNvPicPr preferRelativeResize="0"/>
          <p:nvPr/>
        </p:nvPicPr>
        <p:blipFill>
          <a:blip r:embed="rId4">
            <a:alphaModFix/>
          </a:blip>
          <a:stretch>
            <a:fillRect/>
          </a:stretch>
        </p:blipFill>
        <p:spPr>
          <a:xfrm>
            <a:off x="4878600" y="2415100"/>
            <a:ext cx="4093624" cy="272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E599"/>
                </a:solidFill>
              </a:rPr>
              <a:t>Onboarding:</a:t>
            </a:r>
            <a:r>
              <a:rPr lang="en">
                <a:solidFill>
                  <a:srgbClr val="EA9999"/>
                </a:solidFill>
              </a:rPr>
              <a:t> </a:t>
            </a:r>
            <a:r>
              <a:rPr lang="en" sz="4100"/>
              <a:t>simplified </a:t>
            </a:r>
            <a:br>
              <a:rPr lang="en" sz="4100"/>
            </a:br>
            <a:r>
              <a:rPr lang="en" sz="4100"/>
              <a:t>Emacs </a:t>
            </a:r>
            <a:br>
              <a:rPr lang="en" sz="4100"/>
            </a:br>
            <a:r>
              <a:rPr lang="en" sz="4100"/>
              <a:t>tutorial</a:t>
            </a:r>
            <a:endParaRPr sz="4100"/>
          </a:p>
        </p:txBody>
      </p:sp>
      <p:pic>
        <p:nvPicPr>
          <p:cNvPr id="199" name="Google Shape;199;p28"/>
          <p:cNvPicPr preferRelativeResize="0"/>
          <p:nvPr/>
        </p:nvPicPr>
        <p:blipFill>
          <a:blip r:embed="rId3">
            <a:alphaModFix/>
          </a:blip>
          <a:stretch>
            <a:fillRect/>
          </a:stretch>
        </p:blipFill>
        <p:spPr>
          <a:xfrm>
            <a:off x="4395427" y="418225"/>
            <a:ext cx="4568023" cy="43070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B6D7A8"/>
                </a:solidFill>
              </a:rPr>
              <a:t>Instruction + </a:t>
            </a:r>
            <a:endParaRPr>
              <a:solidFill>
                <a:srgbClr val="B6D7A8"/>
              </a:solidFill>
            </a:endParaRPr>
          </a:p>
          <a:p>
            <a:pPr indent="0" lvl="0" marL="0" rtl="0" algn="l">
              <a:spcBef>
                <a:spcPts val="0"/>
              </a:spcBef>
              <a:spcAft>
                <a:spcPts val="0"/>
              </a:spcAft>
              <a:buNone/>
            </a:pPr>
            <a:r>
              <a:rPr lang="en">
                <a:solidFill>
                  <a:srgbClr val="A4C2F4"/>
                </a:solidFill>
              </a:rPr>
              <a:t>Interaction</a:t>
            </a:r>
            <a:r>
              <a:rPr lang="en">
                <a:solidFill>
                  <a:srgbClr val="B6D7A8"/>
                </a:solidFill>
              </a:rPr>
              <a:t> </a:t>
            </a:r>
            <a:endParaRPr/>
          </a:p>
          <a:p>
            <a:pPr indent="-488950" lvl="0" marL="457200" rtl="0" algn="l">
              <a:spcBef>
                <a:spcPts val="0"/>
              </a:spcBef>
              <a:spcAft>
                <a:spcPts val="0"/>
              </a:spcAft>
              <a:buSzPts val="4100"/>
              <a:buChar char="●"/>
            </a:pPr>
            <a:r>
              <a:rPr lang="en" sz="4100"/>
              <a:t>Emacs + Org pre-installed</a:t>
            </a:r>
            <a:endParaRPr sz="4100"/>
          </a:p>
          <a:p>
            <a:pPr indent="-488950" lvl="0" marL="457200" rtl="0" algn="l">
              <a:spcBef>
                <a:spcPts val="0"/>
              </a:spcBef>
              <a:spcAft>
                <a:spcPts val="0"/>
              </a:spcAft>
              <a:buSzPts val="4100"/>
              <a:buChar char="●"/>
            </a:pPr>
            <a:r>
              <a:rPr lang="en" sz="4100"/>
              <a:t>All lectures</a:t>
            </a:r>
            <a:br>
              <a:rPr lang="en" sz="4100"/>
            </a:br>
            <a:r>
              <a:rPr lang="en" sz="4100"/>
              <a:t>code-along</a:t>
            </a:r>
            <a:endParaRPr sz="4100"/>
          </a:p>
        </p:txBody>
      </p:sp>
      <p:pic>
        <p:nvPicPr>
          <p:cNvPr id="205" name="Google Shape;205;p29"/>
          <p:cNvPicPr preferRelativeResize="0"/>
          <p:nvPr/>
        </p:nvPicPr>
        <p:blipFill>
          <a:blip r:embed="rId3">
            <a:alphaModFix/>
          </a:blip>
          <a:stretch>
            <a:fillRect/>
          </a:stretch>
        </p:blipFill>
        <p:spPr>
          <a:xfrm>
            <a:off x="4965546" y="374125"/>
            <a:ext cx="3955729" cy="43952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txBox="1"/>
          <p:nvPr>
            <p:ph type="title"/>
          </p:nvPr>
        </p:nvSpPr>
        <p:spPr>
          <a:xfrm>
            <a:off x="283101" y="712150"/>
            <a:ext cx="47829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D5A6BD"/>
                </a:solidFill>
              </a:rPr>
              <a:t>Assignments + </a:t>
            </a:r>
            <a:br>
              <a:rPr lang="en">
                <a:solidFill>
                  <a:srgbClr val="D5A6BD"/>
                </a:solidFill>
              </a:rPr>
            </a:br>
            <a:r>
              <a:rPr lang="en">
                <a:solidFill>
                  <a:srgbClr val="D5A6BD"/>
                </a:solidFill>
              </a:rPr>
              <a:t>Projects</a:t>
            </a:r>
            <a:r>
              <a:rPr lang="en">
                <a:solidFill>
                  <a:srgbClr val="D5A6BD"/>
                </a:solidFill>
              </a:rPr>
              <a:t> </a:t>
            </a:r>
            <a:endParaRPr>
              <a:solidFill>
                <a:srgbClr val="D5A6BD"/>
              </a:solidFill>
            </a:endParaRPr>
          </a:p>
          <a:p>
            <a:pPr indent="-488950" lvl="0" marL="457200" rtl="0" algn="l">
              <a:spcBef>
                <a:spcPts val="0"/>
              </a:spcBef>
              <a:spcAft>
                <a:spcPts val="0"/>
              </a:spcAft>
              <a:buSzPts val="4100"/>
              <a:buChar char="●"/>
            </a:pPr>
            <a:r>
              <a:rPr lang="en" sz="4100"/>
              <a:t>Submit literate Org-mode files</a:t>
            </a:r>
            <a:endParaRPr sz="4100"/>
          </a:p>
          <a:p>
            <a:pPr indent="-488950" lvl="0" marL="457200" rtl="0" algn="l">
              <a:spcBef>
                <a:spcPts val="0"/>
              </a:spcBef>
              <a:spcAft>
                <a:spcPts val="0"/>
              </a:spcAft>
              <a:buSzPts val="4100"/>
              <a:buChar char="●"/>
            </a:pPr>
            <a:r>
              <a:rPr lang="en" sz="4100"/>
              <a:t>Communicate throughout</a:t>
            </a:r>
            <a:endParaRPr sz="4100"/>
          </a:p>
        </p:txBody>
      </p:sp>
      <p:pic>
        <p:nvPicPr>
          <p:cNvPr id="211" name="Google Shape;211;p30"/>
          <p:cNvPicPr preferRelativeResize="0"/>
          <p:nvPr/>
        </p:nvPicPr>
        <p:blipFill>
          <a:blip r:embed="rId3">
            <a:alphaModFix/>
          </a:blip>
          <a:stretch>
            <a:fillRect/>
          </a:stretch>
        </p:blipFill>
        <p:spPr>
          <a:xfrm>
            <a:off x="5065871" y="432275"/>
            <a:ext cx="3869454" cy="43952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5" name="Shape 215"/>
        <p:cNvGrpSpPr/>
        <p:nvPr/>
      </p:nvGrpSpPr>
      <p:grpSpPr>
        <a:xfrm>
          <a:off x="0" y="0"/>
          <a:ext cx="0" cy="0"/>
          <a:chOff x="0" y="0"/>
          <a:chExt cx="0" cy="0"/>
        </a:xfrm>
      </p:grpSpPr>
      <p:sp>
        <p:nvSpPr>
          <p:cNvPr id="216" name="Google Shape;216;p31"/>
          <p:cNvSpPr txBox="1"/>
          <p:nvPr/>
        </p:nvSpPr>
        <p:spPr>
          <a:xfrm>
            <a:off x="152400" y="4400175"/>
            <a:ext cx="4167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0000"/>
                </a:solidFill>
                <a:latin typeface="Lato"/>
                <a:ea typeface="Lato"/>
                <a:cs typeface="Lato"/>
                <a:sym typeface="Lato"/>
              </a:rPr>
              <a:t>Before </a:t>
            </a:r>
            <a:r>
              <a:rPr b="1" lang="en">
                <a:solidFill>
                  <a:schemeClr val="dk2"/>
                </a:solidFill>
                <a:latin typeface="Lato"/>
                <a:ea typeface="Lato"/>
                <a:cs typeface="Lato"/>
                <a:sym typeface="Lato"/>
              </a:rPr>
              <a:t>|</a:t>
            </a:r>
            <a:r>
              <a:rPr b="1" lang="en">
                <a:solidFill>
                  <a:srgbClr val="0000FF"/>
                </a:solidFill>
                <a:latin typeface="Lato"/>
                <a:ea typeface="Lato"/>
                <a:cs typeface="Lato"/>
                <a:sym typeface="Lato"/>
              </a:rPr>
              <a:t> After </a:t>
            </a:r>
            <a:r>
              <a:rPr b="1" lang="en">
                <a:solidFill>
                  <a:schemeClr val="dk2"/>
                </a:solidFill>
                <a:latin typeface="Lato"/>
                <a:ea typeface="Lato"/>
                <a:cs typeface="Lato"/>
                <a:sym typeface="Lato"/>
              </a:rPr>
              <a:t>introducing literate programming</a:t>
            </a:r>
            <a:r>
              <a:rPr b="1" lang="en">
                <a:latin typeface="Lato"/>
                <a:ea typeface="Lato"/>
                <a:cs typeface="Lato"/>
                <a:sym typeface="Lato"/>
              </a:rPr>
              <a:t> </a:t>
            </a:r>
            <a:r>
              <a:rPr b="1" lang="en">
                <a:latin typeface="Lato"/>
                <a:ea typeface="Lato"/>
                <a:cs typeface="Lato"/>
                <a:sym typeface="Lato"/>
              </a:rPr>
              <a:t>                       </a:t>
            </a:r>
            <a:endParaRPr b="1">
              <a:latin typeface="Lato"/>
              <a:ea typeface="Lato"/>
              <a:cs typeface="Lato"/>
              <a:sym typeface="Lato"/>
            </a:endParaRPr>
          </a:p>
        </p:txBody>
      </p:sp>
      <p:sp>
        <p:nvSpPr>
          <p:cNvPr id="217" name="Google Shape;217;p31"/>
          <p:cNvSpPr txBox="1"/>
          <p:nvPr/>
        </p:nvSpPr>
        <p:spPr>
          <a:xfrm>
            <a:off x="4704900" y="4400175"/>
            <a:ext cx="4167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0000"/>
                </a:solidFill>
                <a:latin typeface="Lato"/>
                <a:ea typeface="Lato"/>
                <a:cs typeface="Lato"/>
                <a:sym typeface="Lato"/>
              </a:rPr>
              <a:t>Before </a:t>
            </a:r>
            <a:r>
              <a:rPr b="1" lang="en">
                <a:solidFill>
                  <a:schemeClr val="dk2"/>
                </a:solidFill>
                <a:latin typeface="Lato"/>
                <a:ea typeface="Lato"/>
                <a:cs typeface="Lato"/>
                <a:sym typeface="Lato"/>
              </a:rPr>
              <a:t>|</a:t>
            </a:r>
            <a:r>
              <a:rPr b="1" lang="en">
                <a:solidFill>
                  <a:srgbClr val="0000FF"/>
                </a:solidFill>
                <a:latin typeface="Lato"/>
                <a:ea typeface="Lato"/>
                <a:cs typeface="Lato"/>
                <a:sym typeface="Lato"/>
              </a:rPr>
              <a:t> After </a:t>
            </a:r>
            <a:r>
              <a:rPr b="1" lang="en">
                <a:solidFill>
                  <a:schemeClr val="dk2"/>
                </a:solidFill>
                <a:latin typeface="Lato"/>
                <a:ea typeface="Lato"/>
                <a:cs typeface="Lato"/>
                <a:sym typeface="Lato"/>
              </a:rPr>
              <a:t>introducing literate programming</a:t>
            </a:r>
            <a:r>
              <a:rPr b="1" lang="en">
                <a:latin typeface="Lato"/>
                <a:ea typeface="Lato"/>
                <a:cs typeface="Lato"/>
                <a:sym typeface="Lato"/>
              </a:rPr>
              <a:t>                        </a:t>
            </a:r>
            <a:endParaRPr b="1">
              <a:latin typeface="Lato"/>
              <a:ea typeface="Lato"/>
              <a:cs typeface="Lato"/>
              <a:sym typeface="Lato"/>
            </a:endParaRPr>
          </a:p>
        </p:txBody>
      </p:sp>
      <p:pic>
        <p:nvPicPr>
          <p:cNvPr id="218" name="Google Shape;218;p31"/>
          <p:cNvPicPr preferRelativeResize="0"/>
          <p:nvPr/>
        </p:nvPicPr>
        <p:blipFill>
          <a:blip r:embed="rId3">
            <a:alphaModFix/>
          </a:blip>
          <a:stretch>
            <a:fillRect/>
          </a:stretch>
        </p:blipFill>
        <p:spPr>
          <a:xfrm>
            <a:off x="4704900" y="152400"/>
            <a:ext cx="4167300" cy="4167300"/>
          </a:xfrm>
          <a:prstGeom prst="rect">
            <a:avLst/>
          </a:prstGeom>
          <a:noFill/>
          <a:ln>
            <a:noFill/>
          </a:ln>
        </p:spPr>
      </p:pic>
      <p:pic>
        <p:nvPicPr>
          <p:cNvPr id="219" name="Google Shape;219;p31"/>
          <p:cNvPicPr preferRelativeResize="0"/>
          <p:nvPr/>
        </p:nvPicPr>
        <p:blipFill>
          <a:blip r:embed="rId4">
            <a:alphaModFix/>
          </a:blip>
          <a:stretch>
            <a:fillRect/>
          </a:stretch>
        </p:blipFill>
        <p:spPr>
          <a:xfrm>
            <a:off x="152400" y="152400"/>
            <a:ext cx="4167226" cy="4167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80" name="Shape 80"/>
        <p:cNvGrpSpPr/>
        <p:nvPr/>
      </p:nvGrpSpPr>
      <p:grpSpPr>
        <a:xfrm>
          <a:off x="0" y="0"/>
          <a:ext cx="0" cy="0"/>
          <a:chOff x="0" y="0"/>
          <a:chExt cx="0" cy="0"/>
        </a:xfrm>
      </p:grpSpPr>
      <p:sp>
        <p:nvSpPr>
          <p:cNvPr id="81" name="Google Shape;81;p14"/>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53535"/>
                </a:solidFill>
              </a:rPr>
              <a:t>https://emacsconf.org/2021/talks/teach/</a:t>
            </a:r>
            <a:endParaRPr>
              <a:solidFill>
                <a:srgbClr val="353535"/>
              </a:solidFill>
            </a:endParaRPr>
          </a:p>
        </p:txBody>
      </p:sp>
      <p:pic>
        <p:nvPicPr>
          <p:cNvPr id="82" name="Google Shape;82;p14"/>
          <p:cNvPicPr preferRelativeResize="0"/>
          <p:nvPr/>
        </p:nvPicPr>
        <p:blipFill>
          <a:blip r:embed="rId3">
            <a:alphaModFix/>
          </a:blip>
          <a:stretch>
            <a:fillRect/>
          </a:stretch>
        </p:blipFill>
        <p:spPr>
          <a:xfrm>
            <a:off x="303300" y="1103000"/>
            <a:ext cx="6702348" cy="37875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254100" y="745600"/>
            <a:ext cx="8635800" cy="463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FFFF"/>
              </a:solidFill>
            </a:endParaRPr>
          </a:p>
          <a:p>
            <a:pPr indent="0" lvl="0" marL="0" rtl="0" algn="l">
              <a:spcBef>
                <a:spcPts val="0"/>
              </a:spcBef>
              <a:spcAft>
                <a:spcPts val="0"/>
              </a:spcAft>
              <a:buNone/>
            </a:pPr>
            <a:r>
              <a:rPr lang="en">
                <a:solidFill>
                  <a:srgbClr val="00FFFF"/>
                </a:solidFill>
              </a:rPr>
              <a:t>Overall results positive:</a:t>
            </a:r>
            <a:endParaRPr>
              <a:solidFill>
                <a:srgbClr val="00FFFF"/>
              </a:solidFill>
            </a:endParaRPr>
          </a:p>
          <a:p>
            <a:pPr indent="-450850" lvl="0" marL="457200" rtl="0" algn="l">
              <a:lnSpc>
                <a:spcPct val="110000"/>
              </a:lnSpc>
              <a:spcBef>
                <a:spcPts val="0"/>
              </a:spcBef>
              <a:spcAft>
                <a:spcPts val="0"/>
              </a:spcAft>
              <a:buSzPts val="3500"/>
              <a:buChar char="●"/>
            </a:pPr>
            <a:r>
              <a:rPr lang="en" sz="3500"/>
              <a:t>Emacs hard for all but all succeeded across all courses</a:t>
            </a:r>
            <a:endParaRPr sz="3500"/>
          </a:p>
          <a:p>
            <a:pPr indent="-450850" lvl="0" marL="457200" rtl="0" algn="l">
              <a:lnSpc>
                <a:spcPct val="110000"/>
              </a:lnSpc>
              <a:spcBef>
                <a:spcPts val="0"/>
              </a:spcBef>
              <a:spcAft>
                <a:spcPts val="0"/>
              </a:spcAft>
              <a:buClr>
                <a:srgbClr val="FFFF00"/>
              </a:buClr>
              <a:buSzPts val="3500"/>
              <a:buChar char="●"/>
            </a:pPr>
            <a:r>
              <a:rPr lang="en" sz="3500">
                <a:solidFill>
                  <a:srgbClr val="FFFF00"/>
                </a:solidFill>
              </a:rPr>
              <a:t>Documentation </a:t>
            </a:r>
            <a:r>
              <a:rPr lang="en" sz="3500">
                <a:solidFill>
                  <a:srgbClr val="FFFF00"/>
                </a:solidFill>
              </a:rPr>
              <a:t>results uneven but higher quality than ever</a:t>
            </a:r>
            <a:endParaRPr sz="3500">
              <a:solidFill>
                <a:srgbClr val="FFFF00"/>
              </a:solidFill>
            </a:endParaRPr>
          </a:p>
          <a:p>
            <a:pPr indent="-450850" lvl="0" marL="457200" rtl="0" algn="l">
              <a:lnSpc>
                <a:spcPct val="110000"/>
              </a:lnSpc>
              <a:spcBef>
                <a:spcPts val="0"/>
              </a:spcBef>
              <a:spcAft>
                <a:spcPts val="0"/>
              </a:spcAft>
              <a:buSzPts val="3500"/>
              <a:buChar char="●"/>
            </a:pPr>
            <a:r>
              <a:rPr lang="en" sz="3500"/>
              <a:t>Interactivity praised by all students</a:t>
            </a:r>
            <a:endParaRPr sz="3500"/>
          </a:p>
          <a:p>
            <a:pPr indent="-450850" lvl="0" marL="457200" rtl="0" algn="l">
              <a:lnSpc>
                <a:spcPct val="110000"/>
              </a:lnSpc>
              <a:spcBef>
                <a:spcPts val="0"/>
              </a:spcBef>
              <a:spcAft>
                <a:spcPts val="0"/>
              </a:spcAft>
              <a:buClr>
                <a:srgbClr val="00FF00"/>
              </a:buClr>
              <a:buSzPts val="3500"/>
              <a:buChar char="●"/>
            </a:pPr>
            <a:r>
              <a:rPr lang="en" sz="3500">
                <a:solidFill>
                  <a:srgbClr val="00FF00"/>
                </a:solidFill>
              </a:rPr>
              <a:t>Computing and infrastructure competences much improved</a:t>
            </a:r>
            <a:endParaRPr sz="3500">
              <a:solidFill>
                <a:srgbClr val="00FF00"/>
              </a:solidFill>
            </a:endParaRPr>
          </a:p>
          <a:p>
            <a:pPr indent="0" lvl="0" marL="0" rtl="0" algn="l">
              <a:spcBef>
                <a:spcPts val="0"/>
              </a:spcBef>
              <a:spcAft>
                <a:spcPts val="0"/>
              </a:spcAft>
              <a:buNone/>
            </a:pPr>
            <a:r>
              <a:t/>
            </a:r>
            <a:endParaRPr>
              <a:solidFill>
                <a:srgbClr val="00FF00"/>
              </a:solidFill>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txBox="1"/>
          <p:nvPr>
            <p:ph type="ctrTitle"/>
          </p:nvPr>
        </p:nvSpPr>
        <p:spPr>
          <a:xfrm>
            <a:off x="2371725" y="630225"/>
            <a:ext cx="65754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 &amp; outlook</a:t>
            </a:r>
            <a:endParaRPr/>
          </a:p>
        </p:txBody>
      </p:sp>
      <p:sp>
        <p:nvSpPr>
          <p:cNvPr id="230" name="Google Shape;230;p33"/>
          <p:cNvSpPr txBox="1"/>
          <p:nvPr>
            <p:ph idx="1" type="subTitle"/>
          </p:nvPr>
        </p:nvSpPr>
        <p:spPr>
          <a:xfrm>
            <a:off x="576775" y="1674050"/>
            <a:ext cx="8145000" cy="280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3200"/>
          </a:p>
          <a:p>
            <a:pPr indent="-431800" lvl="0" marL="457200" rtl="0" algn="l">
              <a:lnSpc>
                <a:spcPct val="115000"/>
              </a:lnSpc>
              <a:spcBef>
                <a:spcPts val="0"/>
              </a:spcBef>
              <a:spcAft>
                <a:spcPts val="0"/>
              </a:spcAft>
              <a:buClr>
                <a:srgbClr val="FFFF00"/>
              </a:buClr>
              <a:buSzPts val="3200"/>
              <a:buFont typeface="Raleway"/>
              <a:buChar char="●"/>
            </a:pPr>
            <a:r>
              <a:rPr lang="en" sz="3200">
                <a:solidFill>
                  <a:srgbClr val="FFFF00"/>
                </a:solidFill>
                <a:latin typeface="Raleway"/>
                <a:ea typeface="Raleway"/>
                <a:cs typeface="Raleway"/>
                <a:sym typeface="Raleway"/>
              </a:rPr>
              <a:t>Immersion and interaction is everything </a:t>
            </a:r>
            <a:endParaRPr sz="3200">
              <a:solidFill>
                <a:srgbClr val="FFFF00"/>
              </a:solidFill>
              <a:latin typeface="Raleway"/>
              <a:ea typeface="Raleway"/>
              <a:cs typeface="Raleway"/>
              <a:sym typeface="Raleway"/>
            </a:endParaRPr>
          </a:p>
          <a:p>
            <a:pPr indent="-431800" lvl="0" marL="457200" rtl="0" algn="l">
              <a:lnSpc>
                <a:spcPct val="115000"/>
              </a:lnSpc>
              <a:spcBef>
                <a:spcPts val="0"/>
              </a:spcBef>
              <a:spcAft>
                <a:spcPts val="0"/>
              </a:spcAft>
              <a:buClr>
                <a:srgbClr val="00FFFF"/>
              </a:buClr>
              <a:buSzPts val="3200"/>
              <a:buFont typeface="Raleway"/>
              <a:buChar char="●"/>
            </a:pPr>
            <a:r>
              <a:rPr lang="en" sz="3200">
                <a:solidFill>
                  <a:srgbClr val="00FFFF"/>
                </a:solidFill>
                <a:latin typeface="Raleway"/>
                <a:ea typeface="Raleway"/>
                <a:cs typeface="Raleway"/>
                <a:sym typeface="Raleway"/>
              </a:rPr>
              <a:t>Emacs + Org-mode perform well as central literate programming platform</a:t>
            </a:r>
            <a:endParaRPr sz="3200">
              <a:solidFill>
                <a:srgbClr val="00FFFF"/>
              </a:solidFill>
              <a:latin typeface="Raleway"/>
              <a:ea typeface="Raleway"/>
              <a:cs typeface="Raleway"/>
              <a:sym typeface="Raleway"/>
            </a:endParaRPr>
          </a:p>
          <a:p>
            <a:pPr indent="-431800" lvl="0" marL="457200" rtl="0" algn="l">
              <a:lnSpc>
                <a:spcPct val="115000"/>
              </a:lnSpc>
              <a:spcBef>
                <a:spcPts val="0"/>
              </a:spcBef>
              <a:spcAft>
                <a:spcPts val="0"/>
              </a:spcAft>
              <a:buClr>
                <a:srgbClr val="00FF00"/>
              </a:buClr>
              <a:buSzPts val="3200"/>
              <a:buFont typeface="Raleway"/>
              <a:buChar char="●"/>
            </a:pPr>
            <a:r>
              <a:rPr lang="en" sz="3200">
                <a:solidFill>
                  <a:srgbClr val="00FF00"/>
                </a:solidFill>
                <a:latin typeface="Raleway"/>
                <a:ea typeface="Raleway"/>
                <a:cs typeface="Raleway"/>
                <a:sym typeface="Raleway"/>
              </a:rPr>
              <a:t>Pre-configuring and onboarding are important to train students quickly</a:t>
            </a:r>
            <a:endParaRPr sz="3200">
              <a:solidFill>
                <a:srgbClr val="00FF00"/>
              </a:solidFill>
              <a:latin typeface="Raleway"/>
              <a:ea typeface="Raleway"/>
              <a:cs typeface="Raleway"/>
              <a:sym typeface="Raleway"/>
            </a:endParaRPr>
          </a:p>
        </p:txBody>
      </p:sp>
      <p:pic>
        <p:nvPicPr>
          <p:cNvPr id="231" name="Google Shape;231;p33"/>
          <p:cNvPicPr preferRelativeResize="0"/>
          <p:nvPr/>
        </p:nvPicPr>
        <p:blipFill>
          <a:blip r:embed="rId3">
            <a:alphaModFix/>
          </a:blip>
          <a:stretch>
            <a:fillRect/>
          </a:stretch>
        </p:blipFill>
        <p:spPr>
          <a:xfrm>
            <a:off x="152400" y="152400"/>
            <a:ext cx="810875" cy="810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3535"/>
        </a:solidFill>
      </p:bgPr>
    </p:bg>
    <p:spTree>
      <p:nvGrpSpPr>
        <p:cNvPr id="86" name="Shape 86"/>
        <p:cNvGrpSpPr/>
        <p:nvPr/>
      </p:nvGrpSpPr>
      <p:grpSpPr>
        <a:xfrm>
          <a:off x="0" y="0"/>
          <a:ext cx="0" cy="0"/>
          <a:chOff x="0" y="0"/>
          <a:chExt cx="0" cy="0"/>
        </a:xfrm>
      </p:grpSpPr>
      <p:sp>
        <p:nvSpPr>
          <p:cNvPr id="87" name="Google Shape;87;p15"/>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https://doi.org/10.3390/digital3030015</a:t>
            </a:r>
            <a:endParaRPr>
              <a:solidFill>
                <a:schemeClr val="lt1"/>
              </a:solidFill>
            </a:endParaRPr>
          </a:p>
        </p:txBody>
      </p:sp>
      <p:pic>
        <p:nvPicPr>
          <p:cNvPr id="88" name="Google Shape;88;p15"/>
          <p:cNvPicPr preferRelativeResize="0"/>
          <p:nvPr/>
        </p:nvPicPr>
        <p:blipFill>
          <a:blip r:embed="rId3">
            <a:alphaModFix/>
          </a:blip>
          <a:stretch>
            <a:fillRect/>
          </a:stretch>
        </p:blipFill>
        <p:spPr>
          <a:xfrm>
            <a:off x="152400" y="1203575"/>
            <a:ext cx="6926015" cy="3787526"/>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6"/>
          <p:cNvSpPr txBox="1"/>
          <p:nvPr>
            <p:ph type="title"/>
          </p:nvPr>
        </p:nvSpPr>
        <p:spPr>
          <a:xfrm>
            <a:off x="283100" y="331150"/>
            <a:ext cx="8631600" cy="3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t>
            </a:r>
            <a:endParaRPr/>
          </a:p>
          <a:p>
            <a:pPr indent="0" lvl="0" marL="0" rtl="0" algn="l">
              <a:spcBef>
                <a:spcPts val="0"/>
              </a:spcBef>
              <a:spcAft>
                <a:spcPts val="0"/>
              </a:spcAft>
              <a:buNone/>
            </a:pPr>
            <a:r>
              <a:rPr lang="en"/>
              <a:t>data </a:t>
            </a:r>
            <a:endParaRPr/>
          </a:p>
          <a:p>
            <a:pPr indent="0" lvl="0" marL="0" rtl="0" algn="l">
              <a:spcBef>
                <a:spcPts val="0"/>
              </a:spcBef>
              <a:spcAft>
                <a:spcPts val="0"/>
              </a:spcAft>
              <a:buNone/>
            </a:pPr>
            <a:r>
              <a:rPr lang="en"/>
              <a:t>science?</a:t>
            </a:r>
            <a:endParaRPr>
              <a:solidFill>
                <a:schemeClr val="accent5"/>
              </a:solidFill>
            </a:endParaRPr>
          </a:p>
          <a:p>
            <a:pPr indent="0" lvl="0" marL="0" rtl="0" algn="l">
              <a:spcBef>
                <a:spcPts val="0"/>
              </a:spcBef>
              <a:spcAft>
                <a:spcPts val="0"/>
              </a:spcAft>
              <a:buNone/>
            </a:pPr>
            <a:r>
              <a:rPr lang="en">
                <a:solidFill>
                  <a:schemeClr val="accent5"/>
                </a:solidFill>
              </a:rPr>
              <a:t>Computing </a:t>
            </a:r>
            <a:endParaRPr>
              <a:solidFill>
                <a:schemeClr val="accent5"/>
              </a:solidFill>
            </a:endParaRPr>
          </a:p>
          <a:p>
            <a:pPr indent="0" lvl="0" marL="0" rtl="0" algn="l">
              <a:spcBef>
                <a:spcPts val="0"/>
              </a:spcBef>
              <a:spcAft>
                <a:spcPts val="0"/>
              </a:spcAft>
              <a:buNone/>
            </a:pPr>
            <a:r>
              <a:rPr lang="en">
                <a:solidFill>
                  <a:schemeClr val="accent5"/>
                </a:solidFill>
              </a:rPr>
              <a:t>+ Math/Stats </a:t>
            </a:r>
            <a:endParaRPr>
              <a:solidFill>
                <a:schemeClr val="accent5"/>
              </a:solidFill>
            </a:endParaRPr>
          </a:p>
          <a:p>
            <a:pPr indent="0" lvl="0" marL="0" rtl="0" algn="l">
              <a:spcBef>
                <a:spcPts val="0"/>
              </a:spcBef>
              <a:spcAft>
                <a:spcPts val="0"/>
              </a:spcAft>
              <a:buNone/>
            </a:pPr>
            <a:r>
              <a:rPr lang="en">
                <a:solidFill>
                  <a:schemeClr val="accent5"/>
                </a:solidFill>
              </a:rPr>
              <a:t>+ Your Stuff</a:t>
            </a:r>
            <a:endParaRPr>
              <a:solidFill>
                <a:schemeClr val="accent5"/>
              </a:solidFill>
            </a:endParaRPr>
          </a:p>
        </p:txBody>
      </p:sp>
      <p:pic>
        <p:nvPicPr>
          <p:cNvPr id="94" name="Google Shape;94;p16"/>
          <p:cNvPicPr preferRelativeResize="0"/>
          <p:nvPr/>
        </p:nvPicPr>
        <p:blipFill>
          <a:blip r:embed="rId3">
            <a:alphaModFix/>
          </a:blip>
          <a:stretch>
            <a:fillRect/>
          </a:stretch>
        </p:blipFill>
        <p:spPr>
          <a:xfrm>
            <a:off x="4343400" y="423850"/>
            <a:ext cx="4800600" cy="4295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ph type="title"/>
          </p:nvPr>
        </p:nvSpPr>
        <p:spPr>
          <a:xfrm>
            <a:off x="283100" y="331150"/>
            <a:ext cx="8805600" cy="402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data science?</a:t>
            </a:r>
            <a:endParaRPr>
              <a:solidFill>
                <a:schemeClr val="accent5"/>
              </a:solidFill>
            </a:endParaRPr>
          </a:p>
          <a:p>
            <a:pPr indent="0" lvl="0" marL="0" rtl="0" algn="l">
              <a:spcBef>
                <a:spcPts val="0"/>
              </a:spcBef>
              <a:spcAft>
                <a:spcPts val="0"/>
              </a:spcAft>
              <a:buNone/>
            </a:pPr>
            <a:r>
              <a:rPr lang="en">
                <a:solidFill>
                  <a:schemeClr val="accent5"/>
                </a:solidFill>
              </a:rPr>
              <a:t>data + code + stats = story</a:t>
            </a:r>
            <a:endParaRPr>
              <a:solidFill>
                <a:schemeClr val="accent5"/>
              </a:solidFill>
            </a:endParaRPr>
          </a:p>
        </p:txBody>
      </p:sp>
      <p:pic>
        <p:nvPicPr>
          <p:cNvPr id="100" name="Google Shape;100;p17"/>
          <p:cNvPicPr preferRelativeResize="0"/>
          <p:nvPr/>
        </p:nvPicPr>
        <p:blipFill>
          <a:blip r:embed="rId3">
            <a:alphaModFix/>
          </a:blip>
          <a:stretch>
            <a:fillRect/>
          </a:stretch>
        </p:blipFill>
        <p:spPr>
          <a:xfrm>
            <a:off x="130700" y="2108400"/>
            <a:ext cx="1614075" cy="1614075"/>
          </a:xfrm>
          <a:prstGeom prst="rect">
            <a:avLst/>
          </a:prstGeom>
          <a:noFill/>
          <a:ln>
            <a:noFill/>
          </a:ln>
        </p:spPr>
      </p:pic>
      <p:pic>
        <p:nvPicPr>
          <p:cNvPr id="101" name="Google Shape;101;p17"/>
          <p:cNvPicPr preferRelativeResize="0"/>
          <p:nvPr/>
        </p:nvPicPr>
        <p:blipFill>
          <a:blip r:embed="rId4">
            <a:alphaModFix/>
          </a:blip>
          <a:stretch>
            <a:fillRect/>
          </a:stretch>
        </p:blipFill>
        <p:spPr>
          <a:xfrm>
            <a:off x="6234000" y="2108404"/>
            <a:ext cx="2859125" cy="2859125"/>
          </a:xfrm>
          <a:prstGeom prst="rect">
            <a:avLst/>
          </a:prstGeom>
          <a:noFill/>
          <a:ln>
            <a:noFill/>
          </a:ln>
        </p:spPr>
      </p:pic>
      <p:pic>
        <p:nvPicPr>
          <p:cNvPr id="102" name="Google Shape;102;p17"/>
          <p:cNvPicPr preferRelativeResize="0"/>
          <p:nvPr/>
        </p:nvPicPr>
        <p:blipFill>
          <a:blip r:embed="rId5">
            <a:alphaModFix/>
          </a:blip>
          <a:stretch>
            <a:fillRect/>
          </a:stretch>
        </p:blipFill>
        <p:spPr>
          <a:xfrm>
            <a:off x="1898375" y="2108400"/>
            <a:ext cx="1882550" cy="2289825"/>
          </a:xfrm>
          <a:prstGeom prst="rect">
            <a:avLst/>
          </a:prstGeom>
          <a:noFill/>
          <a:ln>
            <a:noFill/>
          </a:ln>
        </p:spPr>
      </p:pic>
      <p:pic>
        <p:nvPicPr>
          <p:cNvPr id="103" name="Google Shape;103;p17"/>
          <p:cNvPicPr preferRelativeResize="0"/>
          <p:nvPr/>
        </p:nvPicPr>
        <p:blipFill>
          <a:blip r:embed="rId6">
            <a:alphaModFix/>
          </a:blip>
          <a:stretch>
            <a:fillRect/>
          </a:stretch>
        </p:blipFill>
        <p:spPr>
          <a:xfrm>
            <a:off x="3867918" y="2108388"/>
            <a:ext cx="2279100" cy="1861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8"/>
          <p:cNvSpPr txBox="1"/>
          <p:nvPr>
            <p:ph type="title"/>
          </p:nvPr>
        </p:nvSpPr>
        <p:spPr>
          <a:xfrm>
            <a:off x="363275" y="323500"/>
            <a:ext cx="8296800" cy="11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Computer science is a craft</a:t>
            </a:r>
            <a:endParaRPr/>
          </a:p>
        </p:txBody>
      </p:sp>
      <p:sp>
        <p:nvSpPr>
          <p:cNvPr id="109" name="Google Shape;109;p18"/>
          <p:cNvSpPr txBox="1"/>
          <p:nvPr/>
        </p:nvSpPr>
        <p:spPr>
          <a:xfrm>
            <a:off x="3613375" y="4776250"/>
            <a:ext cx="51321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666666"/>
                </a:solidFill>
                <a:latin typeface="Lato"/>
                <a:ea typeface="Lato"/>
                <a:cs typeface="Lato"/>
                <a:sym typeface="Lato"/>
              </a:rPr>
              <a:t>Image source: The Atlanta Journal-Constitution, Dec 23, 2012</a:t>
            </a:r>
            <a:endParaRPr>
              <a:solidFill>
                <a:srgbClr val="666666"/>
              </a:solidFill>
              <a:latin typeface="Lato"/>
              <a:ea typeface="Lato"/>
              <a:cs typeface="Lato"/>
              <a:sym typeface="Lato"/>
            </a:endParaRPr>
          </a:p>
        </p:txBody>
      </p:sp>
      <p:sp>
        <p:nvSpPr>
          <p:cNvPr id="110" name="Google Shape;110;p18"/>
          <p:cNvSpPr txBox="1"/>
          <p:nvPr/>
        </p:nvSpPr>
        <p:spPr>
          <a:xfrm>
            <a:off x="5959425" y="1419450"/>
            <a:ext cx="3000000" cy="28782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Clr>
                <a:schemeClr val="lt1"/>
              </a:buClr>
              <a:buSzPts val="2500"/>
              <a:buFont typeface="Raleway"/>
              <a:buChar char="●"/>
            </a:pPr>
            <a:r>
              <a:rPr b="1" lang="en" sz="2500">
                <a:solidFill>
                  <a:schemeClr val="lt1"/>
                </a:solidFill>
                <a:latin typeface="Raleway"/>
                <a:ea typeface="Raleway"/>
                <a:cs typeface="Raleway"/>
                <a:sym typeface="Raleway"/>
              </a:rPr>
              <a:t>Take it apart</a:t>
            </a:r>
            <a:endParaRPr b="1" sz="2500">
              <a:solidFill>
                <a:schemeClr val="lt1"/>
              </a:solidFill>
              <a:latin typeface="Raleway"/>
              <a:ea typeface="Raleway"/>
              <a:cs typeface="Raleway"/>
              <a:sym typeface="Raleway"/>
            </a:endParaRPr>
          </a:p>
          <a:p>
            <a:pPr indent="-387350" lvl="0" marL="457200" rtl="0" algn="l">
              <a:spcBef>
                <a:spcPts val="0"/>
              </a:spcBef>
              <a:spcAft>
                <a:spcPts val="0"/>
              </a:spcAft>
              <a:buClr>
                <a:schemeClr val="lt1"/>
              </a:buClr>
              <a:buSzPts val="2500"/>
              <a:buFont typeface="Raleway"/>
              <a:buChar char="●"/>
            </a:pPr>
            <a:r>
              <a:rPr b="1" lang="en" sz="2500">
                <a:solidFill>
                  <a:schemeClr val="lt1"/>
                </a:solidFill>
                <a:latin typeface="Raleway"/>
                <a:ea typeface="Raleway"/>
                <a:cs typeface="Raleway"/>
                <a:sym typeface="Raleway"/>
              </a:rPr>
              <a:t>Learn tools</a:t>
            </a:r>
            <a:endParaRPr b="1" sz="2500">
              <a:solidFill>
                <a:schemeClr val="lt1"/>
              </a:solidFill>
              <a:latin typeface="Raleway"/>
              <a:ea typeface="Raleway"/>
              <a:cs typeface="Raleway"/>
              <a:sym typeface="Raleway"/>
            </a:endParaRPr>
          </a:p>
          <a:p>
            <a:pPr indent="-387350" lvl="0" marL="457200" rtl="0" algn="l">
              <a:spcBef>
                <a:spcPts val="0"/>
              </a:spcBef>
              <a:spcAft>
                <a:spcPts val="0"/>
              </a:spcAft>
              <a:buClr>
                <a:schemeClr val="lt1"/>
              </a:buClr>
              <a:buSzPts val="2500"/>
              <a:buFont typeface="Raleway"/>
              <a:buChar char="●"/>
            </a:pPr>
            <a:r>
              <a:rPr b="1" lang="en" sz="2500">
                <a:solidFill>
                  <a:schemeClr val="lt1"/>
                </a:solidFill>
                <a:latin typeface="Raleway"/>
                <a:ea typeface="Raleway"/>
                <a:cs typeface="Raleway"/>
                <a:sym typeface="Raleway"/>
              </a:rPr>
              <a:t>Fix many cars</a:t>
            </a:r>
            <a:endParaRPr b="1" sz="2500">
              <a:solidFill>
                <a:schemeClr val="lt1"/>
              </a:solidFill>
              <a:latin typeface="Raleway"/>
              <a:ea typeface="Raleway"/>
              <a:cs typeface="Raleway"/>
              <a:sym typeface="Raleway"/>
            </a:endParaRPr>
          </a:p>
          <a:p>
            <a:pPr indent="-387350" lvl="0" marL="457200" rtl="0" algn="l">
              <a:spcBef>
                <a:spcPts val="0"/>
              </a:spcBef>
              <a:spcAft>
                <a:spcPts val="0"/>
              </a:spcAft>
              <a:buClr>
                <a:schemeClr val="lt1"/>
              </a:buClr>
              <a:buSzPts val="2500"/>
              <a:buFont typeface="Raleway"/>
              <a:buChar char="●"/>
            </a:pPr>
            <a:r>
              <a:rPr b="1" lang="en" sz="2500">
                <a:solidFill>
                  <a:schemeClr val="lt1"/>
                </a:solidFill>
                <a:latin typeface="Raleway"/>
                <a:ea typeface="Raleway"/>
                <a:cs typeface="Raleway"/>
                <a:sym typeface="Raleway"/>
              </a:rPr>
              <a:t>Mechanical literacy</a:t>
            </a:r>
            <a:endParaRPr b="1" sz="2500">
              <a:solidFill>
                <a:schemeClr val="lt1"/>
              </a:solidFill>
              <a:latin typeface="Raleway"/>
              <a:ea typeface="Raleway"/>
              <a:cs typeface="Raleway"/>
              <a:sym typeface="Raleway"/>
            </a:endParaRPr>
          </a:p>
          <a:p>
            <a:pPr indent="-387350" lvl="0" marL="457200" rtl="0" algn="l">
              <a:spcBef>
                <a:spcPts val="0"/>
              </a:spcBef>
              <a:spcAft>
                <a:spcPts val="0"/>
              </a:spcAft>
              <a:buClr>
                <a:schemeClr val="lt1"/>
              </a:buClr>
              <a:buSzPts val="2500"/>
              <a:buFont typeface="Raleway"/>
              <a:buChar char="●"/>
            </a:pPr>
            <a:r>
              <a:rPr b="1" lang="en" sz="2500">
                <a:solidFill>
                  <a:schemeClr val="lt1"/>
                </a:solidFill>
                <a:latin typeface="Raleway"/>
                <a:ea typeface="Raleway"/>
                <a:cs typeface="Raleway"/>
                <a:sym typeface="Raleway"/>
              </a:rPr>
              <a:t>Inferential thinking</a:t>
            </a:r>
            <a:endParaRPr b="1" sz="2500">
              <a:solidFill>
                <a:schemeClr val="lt1"/>
              </a:solidFill>
              <a:latin typeface="Raleway"/>
              <a:ea typeface="Raleway"/>
              <a:cs typeface="Raleway"/>
              <a:sym typeface="Raleway"/>
            </a:endParaRPr>
          </a:p>
        </p:txBody>
      </p:sp>
      <p:pic>
        <p:nvPicPr>
          <p:cNvPr id="111" name="Google Shape;111;p18"/>
          <p:cNvPicPr preferRelativeResize="0"/>
          <p:nvPr/>
        </p:nvPicPr>
        <p:blipFill>
          <a:blip r:embed="rId3">
            <a:alphaModFix/>
          </a:blip>
          <a:stretch>
            <a:fillRect/>
          </a:stretch>
        </p:blipFill>
        <p:spPr>
          <a:xfrm>
            <a:off x="457200" y="1457500"/>
            <a:ext cx="5273625" cy="2967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type="title"/>
          </p:nvPr>
        </p:nvSpPr>
        <p:spPr>
          <a:xfrm>
            <a:off x="423600" y="428025"/>
            <a:ext cx="8296800" cy="111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problem </a:t>
            </a:r>
            <a:endParaRPr/>
          </a:p>
        </p:txBody>
      </p:sp>
      <p:sp>
        <p:nvSpPr>
          <p:cNvPr id="117" name="Google Shape;117;p19"/>
          <p:cNvSpPr txBox="1"/>
          <p:nvPr/>
        </p:nvSpPr>
        <p:spPr>
          <a:xfrm>
            <a:off x="455750" y="1718500"/>
            <a:ext cx="7506000" cy="25860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Clr>
                <a:schemeClr val="lt1"/>
              </a:buClr>
              <a:buSzPts val="2600"/>
              <a:buFont typeface="Raleway"/>
              <a:buChar char="●"/>
            </a:pPr>
            <a:r>
              <a:rPr b="1" lang="en" sz="2600">
                <a:solidFill>
                  <a:schemeClr val="lt1"/>
                </a:solidFill>
                <a:latin typeface="Raleway"/>
                <a:ea typeface="Raleway"/>
                <a:cs typeface="Raleway"/>
                <a:sym typeface="Raleway"/>
              </a:rPr>
              <a:t>Computers are seen as bricks with buttons</a:t>
            </a:r>
            <a:endParaRPr b="1" sz="2600">
              <a:solidFill>
                <a:schemeClr val="lt1"/>
              </a:solidFill>
              <a:latin typeface="Raleway"/>
              <a:ea typeface="Raleway"/>
              <a:cs typeface="Raleway"/>
              <a:sym typeface="Raleway"/>
            </a:endParaRPr>
          </a:p>
          <a:p>
            <a:pPr indent="-393700" lvl="0" marL="457200" rtl="0" algn="l">
              <a:spcBef>
                <a:spcPts val="0"/>
              </a:spcBef>
              <a:spcAft>
                <a:spcPts val="0"/>
              </a:spcAft>
              <a:buClr>
                <a:srgbClr val="00FFFF"/>
              </a:buClr>
              <a:buSzPts val="2600"/>
              <a:buFont typeface="Raleway"/>
              <a:buChar char="●"/>
            </a:pPr>
            <a:r>
              <a:rPr b="1" lang="en" sz="2600">
                <a:solidFill>
                  <a:srgbClr val="00FFFF"/>
                </a:solidFill>
                <a:latin typeface="Raleway"/>
                <a:ea typeface="Raleway"/>
                <a:cs typeface="Raleway"/>
                <a:sym typeface="Raleway"/>
              </a:rPr>
              <a:t>Students cannot find downloaded files</a:t>
            </a:r>
            <a:endParaRPr b="1" sz="2600">
              <a:solidFill>
                <a:srgbClr val="00FFFF"/>
              </a:solidFill>
              <a:latin typeface="Raleway"/>
              <a:ea typeface="Raleway"/>
              <a:cs typeface="Raleway"/>
              <a:sym typeface="Raleway"/>
            </a:endParaRPr>
          </a:p>
          <a:p>
            <a:pPr indent="-393700" lvl="0" marL="457200" rtl="0" algn="l">
              <a:spcBef>
                <a:spcPts val="0"/>
              </a:spcBef>
              <a:spcAft>
                <a:spcPts val="0"/>
              </a:spcAft>
              <a:buClr>
                <a:schemeClr val="lt1"/>
              </a:buClr>
              <a:buSzPts val="2600"/>
              <a:buFont typeface="Raleway"/>
              <a:buChar char="●"/>
            </a:pPr>
            <a:r>
              <a:rPr b="1" lang="en" sz="2600">
                <a:solidFill>
                  <a:schemeClr val="lt1"/>
                </a:solidFill>
                <a:latin typeface="Raleway"/>
                <a:ea typeface="Raleway"/>
                <a:cs typeface="Raleway"/>
                <a:sym typeface="Raleway"/>
              </a:rPr>
              <a:t>Cannot distinguish between browser, PC, network, cloud, client, server …</a:t>
            </a:r>
            <a:endParaRPr b="1" sz="2600">
              <a:solidFill>
                <a:schemeClr val="lt1"/>
              </a:solidFill>
              <a:latin typeface="Raleway"/>
              <a:ea typeface="Raleway"/>
              <a:cs typeface="Raleway"/>
              <a:sym typeface="Raleway"/>
            </a:endParaRPr>
          </a:p>
          <a:p>
            <a:pPr indent="-393700" lvl="0" marL="457200" rtl="0" algn="l">
              <a:spcBef>
                <a:spcPts val="0"/>
              </a:spcBef>
              <a:spcAft>
                <a:spcPts val="0"/>
              </a:spcAft>
              <a:buClr>
                <a:srgbClr val="00FF00"/>
              </a:buClr>
              <a:buSzPts val="2600"/>
              <a:buFont typeface="Raleway"/>
              <a:buChar char="●"/>
            </a:pPr>
            <a:r>
              <a:rPr b="1" lang="en" sz="2600">
                <a:solidFill>
                  <a:srgbClr val="00FF00"/>
                </a:solidFill>
                <a:latin typeface="Raleway"/>
                <a:ea typeface="Raleway"/>
                <a:cs typeface="Raleway"/>
                <a:sym typeface="Raleway"/>
              </a:rPr>
              <a:t>Convenience, not customization, rules</a:t>
            </a:r>
            <a:endParaRPr b="1" sz="2600">
              <a:solidFill>
                <a:srgbClr val="00FF00"/>
              </a:solidFill>
              <a:latin typeface="Raleway"/>
              <a:ea typeface="Raleway"/>
              <a:cs typeface="Raleway"/>
              <a:sym typeface="Raleway"/>
            </a:endParaRPr>
          </a:p>
          <a:p>
            <a:pPr indent="-393700" lvl="0" marL="457200" rtl="0" algn="l">
              <a:spcBef>
                <a:spcPts val="0"/>
              </a:spcBef>
              <a:spcAft>
                <a:spcPts val="0"/>
              </a:spcAft>
              <a:buClr>
                <a:schemeClr val="lt1"/>
              </a:buClr>
              <a:buSzPts val="2600"/>
              <a:buFont typeface="Raleway"/>
              <a:buChar char="●"/>
            </a:pPr>
            <a:r>
              <a:rPr b="1" lang="en" sz="2600">
                <a:solidFill>
                  <a:schemeClr val="lt1"/>
                </a:solidFill>
                <a:latin typeface="Raleway"/>
                <a:ea typeface="Raleway"/>
                <a:cs typeface="Raleway"/>
                <a:sym typeface="Raleway"/>
              </a:rPr>
              <a:t>Machines have all the power</a:t>
            </a:r>
            <a:endParaRPr b="1" sz="2600">
              <a:solidFill>
                <a:schemeClr val="lt1"/>
              </a:solidFill>
              <a:latin typeface="Raleway"/>
              <a:ea typeface="Raleway"/>
              <a:cs typeface="Raleway"/>
              <a:sym typeface="Raleway"/>
            </a:endParaRPr>
          </a:p>
        </p:txBody>
      </p:sp>
      <p:pic>
        <p:nvPicPr>
          <p:cNvPr id="118" name="Google Shape;118;p19"/>
          <p:cNvPicPr preferRelativeResize="0"/>
          <p:nvPr/>
        </p:nvPicPr>
        <p:blipFill>
          <a:blip r:embed="rId3">
            <a:alphaModFix/>
          </a:blip>
          <a:stretch>
            <a:fillRect/>
          </a:stretch>
        </p:blipFill>
        <p:spPr>
          <a:xfrm>
            <a:off x="7763425" y="924225"/>
            <a:ext cx="956975" cy="937575"/>
          </a:xfrm>
          <a:prstGeom prst="rect">
            <a:avLst/>
          </a:prstGeom>
          <a:noFill/>
          <a:ln>
            <a:noFill/>
          </a:ln>
        </p:spPr>
      </p:pic>
      <p:pic>
        <p:nvPicPr>
          <p:cNvPr id="119" name="Google Shape;119;p19"/>
          <p:cNvPicPr preferRelativeResize="0"/>
          <p:nvPr/>
        </p:nvPicPr>
        <p:blipFill>
          <a:blip r:embed="rId4">
            <a:alphaModFix/>
          </a:blip>
          <a:stretch>
            <a:fillRect/>
          </a:stretch>
        </p:blipFill>
        <p:spPr>
          <a:xfrm>
            <a:off x="7506047" y="2665675"/>
            <a:ext cx="1162675" cy="10128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0"/>
          <p:cNvSpPr txBox="1"/>
          <p:nvPr>
            <p:ph type="title"/>
          </p:nvPr>
        </p:nvSpPr>
        <p:spPr>
          <a:xfrm>
            <a:off x="272525" y="159975"/>
            <a:ext cx="8752200" cy="892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300"/>
              <a:t>The solution: Emacs + Org-mode</a:t>
            </a:r>
            <a:endParaRPr sz="4300"/>
          </a:p>
        </p:txBody>
      </p:sp>
      <p:pic>
        <p:nvPicPr>
          <p:cNvPr id="125" name="Google Shape;125;p20"/>
          <p:cNvPicPr preferRelativeResize="0"/>
          <p:nvPr/>
        </p:nvPicPr>
        <p:blipFill>
          <a:blip r:embed="rId3">
            <a:alphaModFix/>
          </a:blip>
          <a:stretch>
            <a:fillRect/>
          </a:stretch>
        </p:blipFill>
        <p:spPr>
          <a:xfrm>
            <a:off x="693250" y="1451950"/>
            <a:ext cx="3234350" cy="3234350"/>
          </a:xfrm>
          <a:prstGeom prst="rect">
            <a:avLst/>
          </a:prstGeom>
          <a:noFill/>
          <a:ln>
            <a:noFill/>
          </a:ln>
        </p:spPr>
      </p:pic>
      <p:sp>
        <p:nvSpPr>
          <p:cNvPr id="126" name="Google Shape;126;p20"/>
          <p:cNvSpPr txBox="1"/>
          <p:nvPr/>
        </p:nvSpPr>
        <p:spPr>
          <a:xfrm>
            <a:off x="4193525" y="2438075"/>
            <a:ext cx="631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0">
                <a:solidFill>
                  <a:schemeClr val="lt1"/>
                </a:solidFill>
                <a:latin typeface="Raleway"/>
                <a:ea typeface="Raleway"/>
                <a:cs typeface="Raleway"/>
                <a:sym typeface="Raleway"/>
              </a:rPr>
              <a:t>+</a:t>
            </a:r>
            <a:endParaRPr sz="7000"/>
          </a:p>
        </p:txBody>
      </p:sp>
      <p:pic>
        <p:nvPicPr>
          <p:cNvPr id="127" name="Google Shape;127;p20"/>
          <p:cNvPicPr preferRelativeResize="0"/>
          <p:nvPr/>
        </p:nvPicPr>
        <p:blipFill>
          <a:blip r:embed="rId4">
            <a:alphaModFix/>
          </a:blip>
          <a:stretch>
            <a:fillRect/>
          </a:stretch>
        </p:blipFill>
        <p:spPr>
          <a:xfrm>
            <a:off x="5091250" y="1451950"/>
            <a:ext cx="3234350" cy="3234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p:nvPr/>
        </p:nvSpPr>
        <p:spPr>
          <a:xfrm>
            <a:off x="8325997" y="3723225"/>
            <a:ext cx="341400" cy="213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1"/>
          <p:cNvSpPr txBox="1"/>
          <p:nvPr>
            <p:ph type="title"/>
          </p:nvPr>
        </p:nvSpPr>
        <p:spPr>
          <a:xfrm>
            <a:off x="547900" y="35850"/>
            <a:ext cx="4045200" cy="775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GNU Emacs</a:t>
            </a:r>
            <a:endParaRPr/>
          </a:p>
        </p:txBody>
      </p:sp>
      <p:sp>
        <p:nvSpPr>
          <p:cNvPr id="134" name="Google Shape;134;p21"/>
          <p:cNvSpPr txBox="1"/>
          <p:nvPr>
            <p:ph idx="2" type="body"/>
          </p:nvPr>
        </p:nvSpPr>
        <p:spPr>
          <a:xfrm>
            <a:off x="4634700" y="405625"/>
            <a:ext cx="4318200" cy="4547100"/>
          </a:xfrm>
          <a:prstGeom prst="rect">
            <a:avLst/>
          </a:prstGeom>
        </p:spPr>
        <p:txBody>
          <a:bodyPr anchorCtr="0" anchor="ctr" bIns="91425" lIns="91425" spcFirstLastPara="1" rIns="91425" wrap="square" tIns="91425">
            <a:noAutofit/>
          </a:bodyPr>
          <a:lstStyle/>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Programmable platform</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Self-documenting</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Fully extensible &amp; transparent</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Text editor + operating system</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Keyboard-heavy</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Lisp machine</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Free software</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UNIX / </a:t>
            </a:r>
            <a:r>
              <a:rPr b="1" lang="en" sz="1900">
                <a:latin typeface="Raleway"/>
                <a:ea typeface="Raleway"/>
                <a:cs typeface="Raleway"/>
                <a:sym typeface="Raleway"/>
              </a:rPr>
              <a:t>Linux</a:t>
            </a:r>
            <a:r>
              <a:rPr b="1" lang="en" sz="1900">
                <a:latin typeface="Raleway"/>
                <a:ea typeface="Raleway"/>
                <a:cs typeface="Raleway"/>
                <a:sym typeface="Raleway"/>
              </a:rPr>
              <a:t> methodology</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Created 1975, launched 1985 </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Used by me since 1991</a:t>
            </a:r>
            <a:endParaRPr b="1" sz="1900">
              <a:latin typeface="Raleway"/>
              <a:ea typeface="Raleway"/>
              <a:cs typeface="Raleway"/>
              <a:sym typeface="Raleway"/>
            </a:endParaRPr>
          </a:p>
          <a:p>
            <a:pPr indent="-349250" lvl="0" marL="457200" rtl="0" algn="l">
              <a:spcBef>
                <a:spcPts val="0"/>
              </a:spcBef>
              <a:spcAft>
                <a:spcPts val="0"/>
              </a:spcAft>
              <a:buSzPts val="1900"/>
              <a:buFont typeface="Raleway"/>
              <a:buChar char="●"/>
            </a:pPr>
            <a:r>
              <a:rPr b="1" lang="en" sz="1900">
                <a:latin typeface="Raleway"/>
                <a:ea typeface="Raleway"/>
                <a:cs typeface="Raleway"/>
                <a:sym typeface="Raleway"/>
              </a:rPr>
              <a:t>Hard to learn, easy to use</a:t>
            </a:r>
            <a:endParaRPr b="1" sz="1900">
              <a:latin typeface="Raleway"/>
              <a:ea typeface="Raleway"/>
              <a:cs typeface="Raleway"/>
              <a:sym typeface="Raleway"/>
            </a:endParaRPr>
          </a:p>
          <a:p>
            <a:pPr indent="0" lvl="0" marL="457200" rtl="0" algn="l">
              <a:spcBef>
                <a:spcPts val="1600"/>
              </a:spcBef>
              <a:spcAft>
                <a:spcPts val="1600"/>
              </a:spcAft>
              <a:buNone/>
            </a:pPr>
            <a:r>
              <a:t/>
            </a:r>
            <a:endParaRPr b="1" sz="1900"/>
          </a:p>
        </p:txBody>
      </p:sp>
      <p:pic>
        <p:nvPicPr>
          <p:cNvPr id="135" name="Google Shape;135;p21"/>
          <p:cNvPicPr preferRelativeResize="0"/>
          <p:nvPr/>
        </p:nvPicPr>
        <p:blipFill>
          <a:blip r:embed="rId3">
            <a:alphaModFix/>
          </a:blip>
          <a:stretch>
            <a:fillRect/>
          </a:stretch>
        </p:blipFill>
        <p:spPr>
          <a:xfrm>
            <a:off x="547901" y="963750"/>
            <a:ext cx="3537451" cy="4013075"/>
          </a:xfrm>
          <a:prstGeom prst="rect">
            <a:avLst/>
          </a:prstGeom>
          <a:noFill/>
          <a:ln cap="flat" cmpd="sng" w="28575">
            <a:solidFill>
              <a:schemeClr val="dk2"/>
            </a:solidFill>
            <a:prstDash val="solid"/>
            <a:round/>
            <a:headEnd len="sm" w="sm" type="none"/>
            <a:tailEnd len="sm" w="sm" type="none"/>
          </a:ln>
        </p:spPr>
      </p:pic>
      <p:pic>
        <p:nvPicPr>
          <p:cNvPr id="136" name="Google Shape;136;p21"/>
          <p:cNvPicPr preferRelativeResize="0"/>
          <p:nvPr/>
        </p:nvPicPr>
        <p:blipFill>
          <a:blip r:embed="rId4">
            <a:alphaModFix/>
          </a:blip>
          <a:stretch>
            <a:fillRect/>
          </a:stretch>
        </p:blipFill>
        <p:spPr>
          <a:xfrm>
            <a:off x="7872626" y="3523500"/>
            <a:ext cx="1271375" cy="1539626"/>
          </a:xfrm>
          <a:prstGeom prst="rect">
            <a:avLst/>
          </a:prstGeom>
          <a:noFill/>
          <a:ln>
            <a:noFill/>
          </a:ln>
        </p:spPr>
      </p:pic>
      <p:pic>
        <p:nvPicPr>
          <p:cNvPr id="137" name="Google Shape;137;p21"/>
          <p:cNvPicPr preferRelativeResize="0"/>
          <p:nvPr/>
        </p:nvPicPr>
        <p:blipFill>
          <a:blip r:embed="rId5">
            <a:alphaModFix/>
          </a:blip>
          <a:stretch>
            <a:fillRect/>
          </a:stretch>
        </p:blipFill>
        <p:spPr>
          <a:xfrm>
            <a:off x="3558700" y="35850"/>
            <a:ext cx="775501" cy="775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